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</p:sldIdLst>
  <p:sldSz cy="5143500" cx="9144000"/>
  <p:notesSz cx="6858000" cy="9144000"/>
  <p:embeddedFontLst>
    <p:embeddedFont>
      <p:font typeface="Helvetica Neue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HelveticaNeue-boldItalic.fntdata"/><Relationship Id="rId61" Type="http://schemas.openxmlformats.org/officeDocument/2006/relationships/font" Target="fonts/HelveticaNeue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HelveticaNeue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font" Target="fonts/HelveticaNeue-regular.fntdata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png>
</file>

<file path=ppt/media/image48.gif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gif>
</file>

<file path=ppt/media/image55.png>
</file>

<file path=ppt/media/image56.png>
</file>

<file path=ppt/media/image57.gif>
</file>

<file path=ppt/media/image58.jpg>
</file>

<file path=ppt/media/image59.jpg>
</file>

<file path=ppt/media/image6.png>
</file>

<file path=ppt/media/image60.jpg>
</file>

<file path=ppt/media/image61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8168d95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8168d95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4df40765e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4df40765e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7ab824390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7ab824390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7ab824390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97ab824390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97ab824390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97ab824390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7ab824390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7ab824390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97ab824390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97ab824390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97ab824390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97ab824390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97ab824390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97ab824390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97ab824390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97ab824390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97ab824390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97ab824390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4df40765e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4df40765e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7ab824390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97ab824390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97ab824390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97ab824390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97ab824390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97ab824390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7ab824390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7ab824390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97ab824390_0_9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97ab824390_0_9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97ab824390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97ab824390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97ab824390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97ab824390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97ab824390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97ab824390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97ab824390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97ab824390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97ab824390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97ab824390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4df4076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4df4076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97ab824390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97ab824390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97ab824390_0_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97ab824390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97ab824390_0_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97ab824390_0_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97ab824390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97ab824390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97ab824390_0_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97ab824390_0_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a4df40765e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a4df40765e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a4df40765e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a4df40765e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97ab824390_0_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97ab824390_0_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97ab824390_0_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97ab824390_0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a4df40765e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a4df40765e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4df40765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4df40765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97ab824390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97ab824390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97ab824390_0_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97ab824390_0_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97ab824390_0_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97ab824390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97ab824390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97ab824390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a4df40765e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a4df40765e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a4df40765e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a4df40765e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a4df40765e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a4df40765e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a4df40765e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a4df40765e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a4df40765e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a4df40765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a4df40765e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a4df40765e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4df40765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4df40765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a4df40765e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a4df40765e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a4df40765e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a4df40765e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a4df40765e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a4df40765e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a4df40765e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a4df40765e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4df40765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4df40765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4df40765e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4df40765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a4df40765e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a4df40765e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4df40765e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4df40765e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0.png"/><Relationship Id="rId7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Relationship Id="rId4" Type="http://schemas.openxmlformats.org/officeDocument/2006/relationships/image" Target="../media/image32.png"/><Relationship Id="rId5" Type="http://schemas.openxmlformats.org/officeDocument/2006/relationships/image" Target="../media/image26.png"/><Relationship Id="rId6" Type="http://schemas.openxmlformats.org/officeDocument/2006/relationships/image" Target="../media/image25.png"/><Relationship Id="rId7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0.png"/><Relationship Id="rId4" Type="http://schemas.openxmlformats.org/officeDocument/2006/relationships/image" Target="../media/image36.png"/><Relationship Id="rId5" Type="http://schemas.openxmlformats.org/officeDocument/2006/relationships/image" Target="../media/image2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0.png"/><Relationship Id="rId4" Type="http://schemas.openxmlformats.org/officeDocument/2006/relationships/image" Target="../media/image36.png"/><Relationship Id="rId5" Type="http://schemas.openxmlformats.org/officeDocument/2006/relationships/image" Target="../media/image28.png"/><Relationship Id="rId6" Type="http://schemas.openxmlformats.org/officeDocument/2006/relationships/image" Target="../media/image27.png"/><Relationship Id="rId7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png"/><Relationship Id="rId4" Type="http://schemas.openxmlformats.org/officeDocument/2006/relationships/image" Target="../media/image31.png"/><Relationship Id="rId5" Type="http://schemas.openxmlformats.org/officeDocument/2006/relationships/image" Target="../media/image34.jpg"/><Relationship Id="rId6" Type="http://schemas.openxmlformats.org/officeDocument/2006/relationships/image" Target="../media/image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5.png"/><Relationship Id="rId4" Type="http://schemas.openxmlformats.org/officeDocument/2006/relationships/image" Target="../media/image39.png"/><Relationship Id="rId5" Type="http://schemas.openxmlformats.org/officeDocument/2006/relationships/image" Target="../media/image3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8.png"/><Relationship Id="rId4" Type="http://schemas.openxmlformats.org/officeDocument/2006/relationships/image" Target="../media/image35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image" Target="../media/image4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8.png"/><Relationship Id="rId4" Type="http://schemas.openxmlformats.org/officeDocument/2006/relationships/image" Target="../media/image3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8.png"/><Relationship Id="rId4" Type="http://schemas.openxmlformats.org/officeDocument/2006/relationships/image" Target="../media/image3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8.png"/><Relationship Id="rId4" Type="http://schemas.openxmlformats.org/officeDocument/2006/relationships/image" Target="../media/image35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image" Target="../media/image4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8.gif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6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0.png"/><Relationship Id="rId4" Type="http://schemas.openxmlformats.org/officeDocument/2006/relationships/image" Target="../media/image36.png"/><Relationship Id="rId10" Type="http://schemas.openxmlformats.org/officeDocument/2006/relationships/image" Target="../media/image52.png"/><Relationship Id="rId9" Type="http://schemas.openxmlformats.org/officeDocument/2006/relationships/image" Target="../media/image51.png"/><Relationship Id="rId5" Type="http://schemas.openxmlformats.org/officeDocument/2006/relationships/image" Target="../media/image28.png"/><Relationship Id="rId6" Type="http://schemas.openxmlformats.org/officeDocument/2006/relationships/image" Target="../media/image44.png"/><Relationship Id="rId7" Type="http://schemas.openxmlformats.org/officeDocument/2006/relationships/image" Target="../media/image47.png"/><Relationship Id="rId8" Type="http://schemas.openxmlformats.org/officeDocument/2006/relationships/image" Target="../media/image4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8.png"/><Relationship Id="rId4" Type="http://schemas.openxmlformats.org/officeDocument/2006/relationships/image" Target="../media/image5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6.jpg"/><Relationship Id="rId4" Type="http://schemas.openxmlformats.org/officeDocument/2006/relationships/image" Target="../media/image35.png"/><Relationship Id="rId5" Type="http://schemas.openxmlformats.org/officeDocument/2006/relationships/image" Target="../media/image30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8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6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3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5.png"/><Relationship Id="rId4" Type="http://schemas.openxmlformats.org/officeDocument/2006/relationships/image" Target="../media/image57.gif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60.jpg"/><Relationship Id="rId4" Type="http://schemas.openxmlformats.org/officeDocument/2006/relationships/image" Target="../media/image58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hyperlink" Target="http://www.youtube.com/watch?v=PCBTZh41Ris" TargetMode="External"/><Relationship Id="rId4" Type="http://schemas.openxmlformats.org/officeDocument/2006/relationships/image" Target="../media/image59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://www.youtube.com/watch?v=PCBTZh41Ris" TargetMode="External"/><Relationship Id="rId4" Type="http://schemas.openxmlformats.org/officeDocument/2006/relationships/image" Target="../media/image5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Convolutional Neural Networks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Tatiana Gaintseva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276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ImageNet Timeline</a:t>
            </a:r>
            <a:endParaRPr/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974" y="1017725"/>
            <a:ext cx="5569251" cy="392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2"/>
          <p:cNvSpPr/>
          <p:nvPr/>
        </p:nvSpPr>
        <p:spPr>
          <a:xfrm>
            <a:off x="3977475" y="2668800"/>
            <a:ext cx="3050400" cy="515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" name="Google Shape;134;p22"/>
          <p:cNvCxnSpPr/>
          <p:nvPr/>
        </p:nvCxnSpPr>
        <p:spPr>
          <a:xfrm flipH="1">
            <a:off x="3241250" y="2237525"/>
            <a:ext cx="210300" cy="5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5" name="Google Shape;135;p22"/>
          <p:cNvSpPr txBox="1"/>
          <p:nvPr/>
        </p:nvSpPr>
        <p:spPr>
          <a:xfrm>
            <a:off x="3136025" y="1879925"/>
            <a:ext cx="10518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8 слоев</a:t>
            </a:r>
            <a:endParaRPr/>
          </a:p>
        </p:txBody>
      </p:sp>
      <p:cxnSp>
        <p:nvCxnSpPr>
          <p:cNvPr id="136" name="Google Shape;136;p22"/>
          <p:cNvCxnSpPr>
            <a:stCxn id="135" idx="2"/>
          </p:cNvCxnSpPr>
          <p:nvPr/>
        </p:nvCxnSpPr>
        <p:spPr>
          <a:xfrm flipH="1">
            <a:off x="3651425" y="2237525"/>
            <a:ext cx="10500" cy="9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22"/>
          <p:cNvSpPr txBox="1"/>
          <p:nvPr/>
        </p:nvSpPr>
        <p:spPr>
          <a:xfrm>
            <a:off x="3977475" y="2237525"/>
            <a:ext cx="10518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19 слоев</a:t>
            </a:r>
            <a:endParaRPr/>
          </a:p>
        </p:txBody>
      </p:sp>
      <p:cxnSp>
        <p:nvCxnSpPr>
          <p:cNvPr id="138" name="Google Shape;138;p22"/>
          <p:cNvCxnSpPr/>
          <p:nvPr/>
        </p:nvCxnSpPr>
        <p:spPr>
          <a:xfrm flipH="1">
            <a:off x="4116900" y="2700350"/>
            <a:ext cx="136800" cy="87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" name="Google Shape;139;p22"/>
          <p:cNvSpPr txBox="1"/>
          <p:nvPr/>
        </p:nvSpPr>
        <p:spPr>
          <a:xfrm>
            <a:off x="4572000" y="2668800"/>
            <a:ext cx="9150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22 слоя</a:t>
            </a:r>
            <a:endParaRPr/>
          </a:p>
        </p:txBody>
      </p:sp>
      <p:cxnSp>
        <p:nvCxnSpPr>
          <p:cNvPr id="140" name="Google Shape;140;p22"/>
          <p:cNvCxnSpPr/>
          <p:nvPr/>
        </p:nvCxnSpPr>
        <p:spPr>
          <a:xfrm flipH="1">
            <a:off x="4600775" y="3057975"/>
            <a:ext cx="157800" cy="56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" name="Google Shape;141;p22"/>
          <p:cNvSpPr txBox="1"/>
          <p:nvPr/>
        </p:nvSpPr>
        <p:spPr>
          <a:xfrm>
            <a:off x="5410750" y="3142025"/>
            <a:ext cx="9975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152 слоя</a:t>
            </a:r>
            <a:endParaRPr/>
          </a:p>
        </p:txBody>
      </p:sp>
      <p:cxnSp>
        <p:nvCxnSpPr>
          <p:cNvPr id="142" name="Google Shape;142;p22"/>
          <p:cNvCxnSpPr/>
          <p:nvPr/>
        </p:nvCxnSpPr>
        <p:spPr>
          <a:xfrm flipH="1">
            <a:off x="5631100" y="3499625"/>
            <a:ext cx="278400" cy="43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" name="Google Shape;143;p22"/>
          <p:cNvSpPr txBox="1"/>
          <p:nvPr/>
        </p:nvSpPr>
        <p:spPr>
          <a:xfrm>
            <a:off x="5029275" y="1238275"/>
            <a:ext cx="2816700" cy="8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обучения таких сетей нужны мощные процессоры! (GPU)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Сверточные нейронные сети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75" y="1204150"/>
            <a:ext cx="3313050" cy="331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4"/>
          <p:cNvSpPr txBox="1"/>
          <p:nvPr/>
        </p:nvSpPr>
        <p:spPr>
          <a:xfrm>
            <a:off x="4124725" y="1426250"/>
            <a:ext cx="3458400" cy="13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Задача классификации на 10 классов черно-белых изображений размера 32*32</a:t>
            </a:r>
            <a:endParaRPr/>
          </a:p>
        </p:txBody>
      </p:sp>
      <p:sp>
        <p:nvSpPr>
          <p:cNvPr id="155" name="Google Shape;155;p2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000000"/>
                </a:solidFill>
              </a:rPr>
              <a:t>Датасет MNIST</a:t>
            </a:r>
            <a:endParaRPr sz="2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1127" y="1916975"/>
            <a:ext cx="2156025" cy="209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2200" y="1916975"/>
            <a:ext cx="1936325" cy="193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5"/>
          <p:cNvSpPr txBox="1"/>
          <p:nvPr/>
        </p:nvSpPr>
        <p:spPr>
          <a:xfrm>
            <a:off x="443275" y="829950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Черно-белая картинка представляется матрицей чисел из отрезка [0, 255] размера 32*32 </a:t>
            </a:r>
            <a:endParaRPr/>
          </a:p>
        </p:txBody>
      </p:sp>
      <p:sp>
        <p:nvSpPr>
          <p:cNvPr id="163" name="Google Shape;163;p25"/>
          <p:cNvSpPr txBox="1"/>
          <p:nvPr/>
        </p:nvSpPr>
        <p:spPr>
          <a:xfrm>
            <a:off x="3893325" y="2436025"/>
            <a:ext cx="849600" cy="8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/>
              <a:t>=</a:t>
            </a:r>
            <a:endParaRPr sz="6000"/>
          </a:p>
        </p:txBody>
      </p:sp>
      <p:sp>
        <p:nvSpPr>
          <p:cNvPr id="164" name="Google Shape;164;p25"/>
          <p:cNvSpPr/>
          <p:nvPr/>
        </p:nvSpPr>
        <p:spPr>
          <a:xfrm>
            <a:off x="7337800" y="1862725"/>
            <a:ext cx="168300" cy="19671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5"/>
          <p:cNvSpPr/>
          <p:nvPr/>
        </p:nvSpPr>
        <p:spPr>
          <a:xfrm rot="5400000">
            <a:off x="5971588" y="3061725"/>
            <a:ext cx="168300" cy="19671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5"/>
          <p:cNvSpPr txBox="1"/>
          <p:nvPr/>
        </p:nvSpPr>
        <p:spPr>
          <a:xfrm>
            <a:off x="7643075" y="2677975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32</a:t>
            </a:r>
            <a:endParaRPr sz="1000"/>
          </a:p>
        </p:txBody>
      </p:sp>
      <p:sp>
        <p:nvSpPr>
          <p:cNvPr id="167" name="Google Shape;167;p25"/>
          <p:cNvSpPr txBox="1"/>
          <p:nvPr/>
        </p:nvSpPr>
        <p:spPr>
          <a:xfrm>
            <a:off x="5846200" y="4129425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32</a:t>
            </a:r>
            <a:endParaRPr sz="1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5800" y="1238975"/>
            <a:ext cx="5880724" cy="331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6"/>
          <p:cNvSpPr txBox="1"/>
          <p:nvPr/>
        </p:nvSpPr>
        <p:spPr>
          <a:xfrm>
            <a:off x="527450" y="616325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Растягивание картинки в вектор и подача на вход сети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Классификация картинок полносвязной сетью:</a:t>
            </a:r>
            <a:endParaRPr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Недостатки: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слишком много нейронов в 1 слое сети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ломаются пространственные отношения на картинке, которые могли бы помочь сети в задаче классификации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idx="1" type="body"/>
          </p:nvPr>
        </p:nvSpPr>
        <p:spPr>
          <a:xfrm>
            <a:off x="311700" y="1152475"/>
            <a:ext cx="45387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Что отличает четверку от восьмерки?</a:t>
            </a:r>
            <a:endParaRPr/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963" y="1939975"/>
            <a:ext cx="134302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8725" y="2115576"/>
            <a:ext cx="1343025" cy="133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idx="1" type="body"/>
          </p:nvPr>
        </p:nvSpPr>
        <p:spPr>
          <a:xfrm>
            <a:off x="2164975" y="973650"/>
            <a:ext cx="45387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Что отличает четверку от восьмерки?</a:t>
            </a:r>
            <a:endParaRPr/>
          </a:p>
        </p:txBody>
      </p:sp>
      <p:pic>
        <p:nvPicPr>
          <p:cNvPr id="192" name="Google Shape;1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963" y="1939975"/>
            <a:ext cx="134302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8725" y="2115576"/>
            <a:ext cx="1343025" cy="1334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53760" y="1982687"/>
            <a:ext cx="115424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3203" y="1982675"/>
            <a:ext cx="1495947" cy="151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9"/>
          <p:cNvSpPr txBox="1"/>
          <p:nvPr/>
        </p:nvSpPr>
        <p:spPr>
          <a:xfrm>
            <a:off x="790400" y="3803400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 четверки преимущественно горизонтальные и вертикальные линии, у восьмерки линии плавные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>
            <p:ph type="title"/>
          </p:nvPr>
        </p:nvSpPr>
        <p:spPr>
          <a:xfrm>
            <a:off x="311700" y="234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Свертка</a:t>
            </a:r>
            <a:endParaRPr/>
          </a:p>
        </p:txBody>
      </p:sp>
      <p:pic>
        <p:nvPicPr>
          <p:cNvPr id="202" name="Google Shape;2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136" y="1491050"/>
            <a:ext cx="2936375" cy="292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8650" y="2061750"/>
            <a:ext cx="1646700" cy="1576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0"/>
          <p:cNvSpPr txBox="1"/>
          <p:nvPr/>
        </p:nvSpPr>
        <p:spPr>
          <a:xfrm>
            <a:off x="906075" y="944138"/>
            <a:ext cx="16467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Изображение</a:t>
            </a:r>
            <a:endParaRPr/>
          </a:p>
        </p:txBody>
      </p:sp>
      <p:sp>
        <p:nvSpPr>
          <p:cNvPr id="205" name="Google Shape;205;p30"/>
          <p:cNvSpPr txBox="1"/>
          <p:nvPr/>
        </p:nvSpPr>
        <p:spPr>
          <a:xfrm>
            <a:off x="5365925" y="1789025"/>
            <a:ext cx="16467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Ядро (фильтр)</a:t>
            </a:r>
            <a:endParaRPr/>
          </a:p>
        </p:txBody>
      </p:sp>
      <p:sp>
        <p:nvSpPr>
          <p:cNvPr id="206" name="Google Shape;206;p30"/>
          <p:cNvSpPr/>
          <p:nvPr/>
        </p:nvSpPr>
        <p:spPr>
          <a:xfrm rot="10800000">
            <a:off x="530325" y="1491050"/>
            <a:ext cx="168300" cy="28698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0"/>
          <p:cNvSpPr/>
          <p:nvPr/>
        </p:nvSpPr>
        <p:spPr>
          <a:xfrm rot="5400000">
            <a:off x="2150163" y="2967625"/>
            <a:ext cx="168300" cy="30714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0"/>
          <p:cNvSpPr txBox="1"/>
          <p:nvPr/>
        </p:nvSpPr>
        <p:spPr>
          <a:xfrm>
            <a:off x="180450" y="2757650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32</a:t>
            </a:r>
            <a:endParaRPr sz="1000"/>
          </a:p>
        </p:txBody>
      </p:sp>
      <p:sp>
        <p:nvSpPr>
          <p:cNvPr id="209" name="Google Shape;209;p30"/>
          <p:cNvSpPr txBox="1"/>
          <p:nvPr/>
        </p:nvSpPr>
        <p:spPr>
          <a:xfrm>
            <a:off x="2024763" y="4587475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32</a:t>
            </a:r>
            <a:endParaRPr sz="1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161" y="1680363"/>
            <a:ext cx="2936375" cy="292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8600" y="1680375"/>
            <a:ext cx="515000" cy="4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1"/>
          <p:cNvSpPr/>
          <p:nvPr/>
        </p:nvSpPr>
        <p:spPr>
          <a:xfrm>
            <a:off x="5134500" y="1836450"/>
            <a:ext cx="2524500" cy="2556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1"/>
          <p:cNvSpPr txBox="1"/>
          <p:nvPr/>
        </p:nvSpPr>
        <p:spPr>
          <a:xfrm>
            <a:off x="5134500" y="1758575"/>
            <a:ext cx="3210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</a:t>
            </a:r>
            <a:endParaRPr/>
          </a:p>
        </p:txBody>
      </p:sp>
      <p:sp>
        <p:nvSpPr>
          <p:cNvPr id="218" name="Google Shape;218;p31"/>
          <p:cNvSpPr/>
          <p:nvPr/>
        </p:nvSpPr>
        <p:spPr>
          <a:xfrm>
            <a:off x="1116475" y="834482"/>
            <a:ext cx="4102175" cy="844200"/>
          </a:xfrm>
          <a:custGeom>
            <a:rect b="b" l="l" r="r" t="t"/>
            <a:pathLst>
              <a:path extrusionOk="0" h="33768" w="164087">
                <a:moveTo>
                  <a:pt x="0" y="31244"/>
                </a:moveTo>
                <a:cubicBezTo>
                  <a:pt x="26299" y="19288"/>
                  <a:pt x="52603" y="5036"/>
                  <a:pt x="81202" y="951"/>
                </a:cubicBezTo>
                <a:cubicBezTo>
                  <a:pt x="110619" y="-3251"/>
                  <a:pt x="150785" y="7196"/>
                  <a:pt x="164087" y="33768"/>
                </a:cubicBezTo>
              </a:path>
            </a:pathLst>
          </a:cu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19" name="Google Shape;219;p31"/>
          <p:cNvCxnSpPr/>
          <p:nvPr/>
        </p:nvCxnSpPr>
        <p:spPr>
          <a:xfrm>
            <a:off x="5176575" y="1594550"/>
            <a:ext cx="63000" cy="115800"/>
          </a:xfrm>
          <a:prstGeom prst="straightConnector1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0" name="Google Shape;22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850" y="421290"/>
            <a:ext cx="515000" cy="56453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1"/>
          <p:cNvSpPr txBox="1"/>
          <p:nvPr/>
        </p:nvSpPr>
        <p:spPr>
          <a:xfrm>
            <a:off x="1505650" y="459925"/>
            <a:ext cx="36708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1</a:t>
            </a:r>
            <a:r>
              <a:rPr lang="ru" sz="1000">
                <a:solidFill>
                  <a:schemeClr val="dk1"/>
                </a:solidFill>
              </a:rPr>
              <a:t>྾</a:t>
            </a:r>
            <a:r>
              <a:rPr lang="ru" sz="1000"/>
              <a:t>0 + 2྾0 + 3</a:t>
            </a:r>
            <a:r>
              <a:rPr lang="ru" sz="1000">
                <a:solidFill>
                  <a:schemeClr val="dk1"/>
                </a:solidFill>
              </a:rPr>
              <a:t>྾0 + (-4)྾0 + 7྾0 + 4྾0 + 2྾0 + (-5)྾0 + 1྾1 = 1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Сегодня в лекции: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История возникновения сверточных нейросетей, конкурс ImageNet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Свертка, сверточные сети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Pooling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Задачи компьютерного зрения</a:t>
            </a:r>
            <a:endParaRPr sz="1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161" y="1680363"/>
            <a:ext cx="2936375" cy="292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6875" y="1680375"/>
            <a:ext cx="515000" cy="4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2"/>
          <p:cNvSpPr/>
          <p:nvPr/>
        </p:nvSpPr>
        <p:spPr>
          <a:xfrm>
            <a:off x="5134500" y="1836450"/>
            <a:ext cx="2524500" cy="2556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2"/>
          <p:cNvSpPr txBox="1"/>
          <p:nvPr/>
        </p:nvSpPr>
        <p:spPr>
          <a:xfrm>
            <a:off x="5134500" y="1758575"/>
            <a:ext cx="3210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1</a:t>
            </a:r>
            <a:endParaRPr sz="1000"/>
          </a:p>
        </p:txBody>
      </p:sp>
      <p:cxnSp>
        <p:nvCxnSpPr>
          <p:cNvPr id="230" name="Google Shape;230;p32"/>
          <p:cNvCxnSpPr/>
          <p:nvPr/>
        </p:nvCxnSpPr>
        <p:spPr>
          <a:xfrm>
            <a:off x="906100" y="1489350"/>
            <a:ext cx="3156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1" name="Google Shape;231;p32"/>
          <p:cNvSpPr txBox="1"/>
          <p:nvPr/>
        </p:nvSpPr>
        <p:spPr>
          <a:xfrm>
            <a:off x="639200" y="1167175"/>
            <a:ext cx="1543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1 (stride)</a:t>
            </a:r>
            <a:endParaRPr sz="1100"/>
          </a:p>
        </p:txBody>
      </p:sp>
      <p:sp>
        <p:nvSpPr>
          <p:cNvPr id="232" name="Google Shape;232;p32"/>
          <p:cNvSpPr txBox="1"/>
          <p:nvPr/>
        </p:nvSpPr>
        <p:spPr>
          <a:xfrm>
            <a:off x="5239575" y="1758575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-5</a:t>
            </a:r>
            <a:endParaRPr sz="1000"/>
          </a:p>
        </p:txBody>
      </p:sp>
      <p:sp>
        <p:nvSpPr>
          <p:cNvPr id="233" name="Google Shape;233;p32"/>
          <p:cNvSpPr/>
          <p:nvPr/>
        </p:nvSpPr>
        <p:spPr>
          <a:xfrm>
            <a:off x="1284775" y="711008"/>
            <a:ext cx="4060100" cy="996775"/>
          </a:xfrm>
          <a:custGeom>
            <a:rect b="b" l="l" r="r" t="t"/>
            <a:pathLst>
              <a:path extrusionOk="0" h="39871" w="162404">
                <a:moveTo>
                  <a:pt x="0" y="36926"/>
                </a:moveTo>
                <a:cubicBezTo>
                  <a:pt x="23021" y="16785"/>
                  <a:pt x="53665" y="2864"/>
                  <a:pt x="84147" y="322"/>
                </a:cubicBezTo>
                <a:cubicBezTo>
                  <a:pt x="113274" y="-2107"/>
                  <a:pt x="149321" y="13735"/>
                  <a:pt x="162404" y="39871"/>
                </a:cubicBezTo>
              </a:path>
            </a:pathLst>
          </a:cu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34" name="Google Shape;234;p32"/>
          <p:cNvCxnSpPr/>
          <p:nvPr/>
        </p:nvCxnSpPr>
        <p:spPr>
          <a:xfrm>
            <a:off x="5302800" y="1629100"/>
            <a:ext cx="63000" cy="136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5" name="Google Shape;23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850" y="456508"/>
            <a:ext cx="515000" cy="534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161" y="1680363"/>
            <a:ext cx="2936375" cy="292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3300" y="1653225"/>
            <a:ext cx="515000" cy="4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3"/>
          <p:cNvSpPr/>
          <p:nvPr/>
        </p:nvSpPr>
        <p:spPr>
          <a:xfrm>
            <a:off x="5134500" y="1836450"/>
            <a:ext cx="2524500" cy="2556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3"/>
          <p:cNvSpPr txBox="1"/>
          <p:nvPr/>
        </p:nvSpPr>
        <p:spPr>
          <a:xfrm>
            <a:off x="5092425" y="1758575"/>
            <a:ext cx="3210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1</a:t>
            </a:r>
            <a:endParaRPr sz="1000"/>
          </a:p>
        </p:txBody>
      </p:sp>
      <p:cxnSp>
        <p:nvCxnSpPr>
          <p:cNvPr id="244" name="Google Shape;244;p33"/>
          <p:cNvCxnSpPr/>
          <p:nvPr/>
        </p:nvCxnSpPr>
        <p:spPr>
          <a:xfrm>
            <a:off x="906100" y="1489350"/>
            <a:ext cx="3156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5" name="Google Shape;245;p33"/>
          <p:cNvSpPr txBox="1"/>
          <p:nvPr/>
        </p:nvSpPr>
        <p:spPr>
          <a:xfrm>
            <a:off x="639200" y="1167175"/>
            <a:ext cx="1543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1 (stride)</a:t>
            </a:r>
            <a:endParaRPr sz="1100"/>
          </a:p>
        </p:txBody>
      </p:sp>
      <p:sp>
        <p:nvSpPr>
          <p:cNvPr id="246" name="Google Shape;246;p33"/>
          <p:cNvSpPr txBox="1"/>
          <p:nvPr/>
        </p:nvSpPr>
        <p:spPr>
          <a:xfrm>
            <a:off x="5199150" y="1758575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-5 6 </a:t>
            </a:r>
            <a:endParaRPr sz="1000"/>
          </a:p>
        </p:txBody>
      </p:sp>
      <p:sp>
        <p:nvSpPr>
          <p:cNvPr id="247" name="Google Shape;247;p33"/>
          <p:cNvSpPr/>
          <p:nvPr/>
        </p:nvSpPr>
        <p:spPr>
          <a:xfrm>
            <a:off x="1484625" y="711008"/>
            <a:ext cx="4060100" cy="996775"/>
          </a:xfrm>
          <a:custGeom>
            <a:rect b="b" l="l" r="r" t="t"/>
            <a:pathLst>
              <a:path extrusionOk="0" h="39871" w="162404">
                <a:moveTo>
                  <a:pt x="0" y="36926"/>
                </a:moveTo>
                <a:cubicBezTo>
                  <a:pt x="23021" y="16785"/>
                  <a:pt x="53665" y="2864"/>
                  <a:pt x="84147" y="322"/>
                </a:cubicBezTo>
                <a:cubicBezTo>
                  <a:pt x="113274" y="-2107"/>
                  <a:pt x="149321" y="13735"/>
                  <a:pt x="162404" y="39871"/>
                </a:cubicBezTo>
              </a:path>
            </a:pathLst>
          </a:cu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48" name="Google Shape;248;p33"/>
          <p:cNvCxnSpPr/>
          <p:nvPr/>
        </p:nvCxnSpPr>
        <p:spPr>
          <a:xfrm>
            <a:off x="5502650" y="1629100"/>
            <a:ext cx="63000" cy="136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9" name="Google Shape;24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850" y="443277"/>
            <a:ext cx="515000" cy="574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161" y="1680363"/>
            <a:ext cx="2936375" cy="292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400" y="1836450"/>
            <a:ext cx="515000" cy="4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4"/>
          <p:cNvSpPr/>
          <p:nvPr/>
        </p:nvSpPr>
        <p:spPr>
          <a:xfrm>
            <a:off x="5134500" y="1836450"/>
            <a:ext cx="2524500" cy="2556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4"/>
          <p:cNvSpPr txBox="1"/>
          <p:nvPr/>
        </p:nvSpPr>
        <p:spPr>
          <a:xfrm>
            <a:off x="5092425" y="1758575"/>
            <a:ext cx="3210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1</a:t>
            </a:r>
            <a:endParaRPr sz="1000"/>
          </a:p>
        </p:txBody>
      </p:sp>
      <p:cxnSp>
        <p:nvCxnSpPr>
          <p:cNvPr id="258" name="Google Shape;258;p34"/>
          <p:cNvCxnSpPr/>
          <p:nvPr/>
        </p:nvCxnSpPr>
        <p:spPr>
          <a:xfrm rot="5400000">
            <a:off x="401200" y="1926875"/>
            <a:ext cx="3156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9" name="Google Shape;259;p34"/>
          <p:cNvSpPr txBox="1"/>
          <p:nvPr/>
        </p:nvSpPr>
        <p:spPr>
          <a:xfrm rot="-5400000">
            <a:off x="-78650" y="1730650"/>
            <a:ext cx="8610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1 (stride)</a:t>
            </a:r>
            <a:endParaRPr sz="1100"/>
          </a:p>
        </p:txBody>
      </p:sp>
      <p:sp>
        <p:nvSpPr>
          <p:cNvPr id="260" name="Google Shape;260;p34"/>
          <p:cNvSpPr txBox="1"/>
          <p:nvPr/>
        </p:nvSpPr>
        <p:spPr>
          <a:xfrm>
            <a:off x="5199125" y="1758575"/>
            <a:ext cx="28539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-5 6 10 -4 5 -3 -12 7 6 9 -18 -3 9 2 5 -4 0 1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 </a:t>
            </a:r>
            <a:endParaRPr sz="1000"/>
          </a:p>
        </p:txBody>
      </p:sp>
      <p:pic>
        <p:nvPicPr>
          <p:cNvPr id="261" name="Google Shape;26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850" y="443277"/>
            <a:ext cx="515000" cy="574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7838" y="411843"/>
            <a:ext cx="590075" cy="637279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4"/>
          <p:cNvSpPr txBox="1"/>
          <p:nvPr/>
        </p:nvSpPr>
        <p:spPr>
          <a:xfrm>
            <a:off x="5092425" y="1925150"/>
            <a:ext cx="2418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4</a:t>
            </a:r>
            <a:endParaRPr sz="1000"/>
          </a:p>
        </p:txBody>
      </p:sp>
      <p:sp>
        <p:nvSpPr>
          <p:cNvPr id="264" name="Google Shape;264;p34"/>
          <p:cNvSpPr/>
          <p:nvPr/>
        </p:nvSpPr>
        <p:spPr>
          <a:xfrm>
            <a:off x="1179575" y="925316"/>
            <a:ext cx="3912850" cy="1110975"/>
          </a:xfrm>
          <a:custGeom>
            <a:rect b="b" l="l" r="r" t="t"/>
            <a:pathLst>
              <a:path extrusionOk="0" h="44439" w="156514">
                <a:moveTo>
                  <a:pt x="0" y="36025"/>
                </a:moveTo>
                <a:cubicBezTo>
                  <a:pt x="5307" y="20110"/>
                  <a:pt x="24742" y="11393"/>
                  <a:pt x="40811" y="6573"/>
                </a:cubicBezTo>
                <a:cubicBezTo>
                  <a:pt x="61140" y="476"/>
                  <a:pt x="83590" y="-2081"/>
                  <a:pt x="104343" y="2366"/>
                </a:cubicBezTo>
                <a:cubicBezTo>
                  <a:pt x="126188" y="7047"/>
                  <a:pt x="140707" y="28651"/>
                  <a:pt x="156514" y="44439"/>
                </a:cubicBezTo>
              </a:path>
            </a:pathLst>
          </a:cu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65" name="Google Shape;265;p34"/>
          <p:cNvCxnSpPr/>
          <p:nvPr/>
        </p:nvCxnSpPr>
        <p:spPr>
          <a:xfrm>
            <a:off x="4924200" y="1863875"/>
            <a:ext cx="210300" cy="2313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161" y="1680363"/>
            <a:ext cx="2936375" cy="292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5"/>
          <p:cNvSpPr/>
          <p:nvPr/>
        </p:nvSpPr>
        <p:spPr>
          <a:xfrm>
            <a:off x="5134500" y="1836450"/>
            <a:ext cx="2524500" cy="2556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5"/>
          <p:cNvSpPr txBox="1"/>
          <p:nvPr/>
        </p:nvSpPr>
        <p:spPr>
          <a:xfrm>
            <a:off x="5092425" y="1758575"/>
            <a:ext cx="3210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1</a:t>
            </a:r>
            <a:endParaRPr sz="1000"/>
          </a:p>
        </p:txBody>
      </p:sp>
      <p:sp>
        <p:nvSpPr>
          <p:cNvPr id="273" name="Google Shape;273;p35"/>
          <p:cNvSpPr txBox="1"/>
          <p:nvPr/>
        </p:nvSpPr>
        <p:spPr>
          <a:xfrm>
            <a:off x="5199125" y="1758575"/>
            <a:ext cx="2853900" cy="28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-5 6 10 -4 5 -3 -12 7 6 9 -18 -3 9 2 5 -4 0 1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6 -4 23 5 6 1 -7 8 -4 -3 -2 6 7 9 -4 -8 9 10 0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                            …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6 5 -3 7 -11 1 6 9 10 3 4 2 -2 4 5 9 10 -1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 </a:t>
            </a:r>
            <a:endParaRPr sz="1000"/>
          </a:p>
        </p:txBody>
      </p:sp>
      <p:sp>
        <p:nvSpPr>
          <p:cNvPr id="274" name="Google Shape;274;p35"/>
          <p:cNvSpPr txBox="1"/>
          <p:nvPr/>
        </p:nvSpPr>
        <p:spPr>
          <a:xfrm>
            <a:off x="5092425" y="1925150"/>
            <a:ext cx="2418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4</a:t>
            </a:r>
            <a:endParaRPr sz="1000"/>
          </a:p>
        </p:txBody>
      </p:sp>
      <p:cxnSp>
        <p:nvCxnSpPr>
          <p:cNvPr id="275" name="Google Shape;275;p35"/>
          <p:cNvCxnSpPr>
            <a:stCxn id="270" idx="3"/>
            <a:endCxn id="271" idx="1"/>
          </p:cNvCxnSpPr>
          <p:nvPr/>
        </p:nvCxnSpPr>
        <p:spPr>
          <a:xfrm flipH="1" rot="10800000">
            <a:off x="3702536" y="3114425"/>
            <a:ext cx="1431900" cy="30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6" name="Google Shape;276;p35"/>
          <p:cNvSpPr txBox="1"/>
          <p:nvPr/>
        </p:nvSpPr>
        <p:spPr>
          <a:xfrm>
            <a:off x="5092425" y="4055900"/>
            <a:ext cx="2418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2</a:t>
            </a:r>
            <a:endParaRPr sz="1000"/>
          </a:p>
        </p:txBody>
      </p:sp>
      <p:sp>
        <p:nvSpPr>
          <p:cNvPr id="277" name="Google Shape;277;p35"/>
          <p:cNvSpPr txBox="1"/>
          <p:nvPr/>
        </p:nvSpPr>
        <p:spPr>
          <a:xfrm>
            <a:off x="5437500" y="1121200"/>
            <a:ext cx="19185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Карта активации</a:t>
            </a:r>
            <a:endParaRPr/>
          </a:p>
        </p:txBody>
      </p:sp>
      <p:sp>
        <p:nvSpPr>
          <p:cNvPr id="278" name="Google Shape;278;p35"/>
          <p:cNvSpPr/>
          <p:nvPr/>
        </p:nvSpPr>
        <p:spPr>
          <a:xfrm flipH="1">
            <a:off x="545250" y="1689450"/>
            <a:ext cx="168300" cy="28500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5"/>
          <p:cNvSpPr/>
          <p:nvPr/>
        </p:nvSpPr>
        <p:spPr>
          <a:xfrm>
            <a:off x="7884725" y="1836450"/>
            <a:ext cx="168300" cy="25560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5"/>
          <p:cNvSpPr/>
          <p:nvPr/>
        </p:nvSpPr>
        <p:spPr>
          <a:xfrm rot="5400000">
            <a:off x="2120926" y="3240575"/>
            <a:ext cx="168300" cy="30399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5"/>
          <p:cNvSpPr txBox="1"/>
          <p:nvPr/>
        </p:nvSpPr>
        <p:spPr>
          <a:xfrm>
            <a:off x="2024788" y="4750025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32</a:t>
            </a:r>
            <a:endParaRPr sz="1000"/>
          </a:p>
        </p:txBody>
      </p:sp>
      <p:sp>
        <p:nvSpPr>
          <p:cNvPr id="282" name="Google Shape;282;p35"/>
          <p:cNvSpPr txBox="1"/>
          <p:nvPr/>
        </p:nvSpPr>
        <p:spPr>
          <a:xfrm>
            <a:off x="294450" y="2946150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32</a:t>
            </a:r>
            <a:endParaRPr sz="1000"/>
          </a:p>
        </p:txBody>
      </p:sp>
      <p:sp>
        <p:nvSpPr>
          <p:cNvPr id="283" name="Google Shape;283;p35"/>
          <p:cNvSpPr txBox="1"/>
          <p:nvPr/>
        </p:nvSpPr>
        <p:spPr>
          <a:xfrm>
            <a:off x="8053025" y="2946150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30</a:t>
            </a:r>
            <a:endParaRPr sz="1000"/>
          </a:p>
        </p:txBody>
      </p:sp>
      <p:sp>
        <p:nvSpPr>
          <p:cNvPr id="284" name="Google Shape;284;p35"/>
          <p:cNvSpPr/>
          <p:nvPr/>
        </p:nvSpPr>
        <p:spPr>
          <a:xfrm rot="5400000">
            <a:off x="6312600" y="3211775"/>
            <a:ext cx="168300" cy="27609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5"/>
          <p:cNvSpPr txBox="1"/>
          <p:nvPr/>
        </p:nvSpPr>
        <p:spPr>
          <a:xfrm>
            <a:off x="6239800" y="4592225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30</a:t>
            </a:r>
            <a:endParaRPr sz="1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086" y="1579963"/>
            <a:ext cx="2936375" cy="292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6"/>
          <p:cNvSpPr/>
          <p:nvPr/>
        </p:nvSpPr>
        <p:spPr>
          <a:xfrm>
            <a:off x="5134500" y="1836450"/>
            <a:ext cx="2524500" cy="2556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6"/>
          <p:cNvSpPr txBox="1"/>
          <p:nvPr/>
        </p:nvSpPr>
        <p:spPr>
          <a:xfrm>
            <a:off x="5092425" y="1758575"/>
            <a:ext cx="3210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0</a:t>
            </a:r>
            <a:endParaRPr sz="1000"/>
          </a:p>
        </p:txBody>
      </p:sp>
      <p:sp>
        <p:nvSpPr>
          <p:cNvPr id="293" name="Google Shape;293;p36"/>
          <p:cNvSpPr txBox="1"/>
          <p:nvPr/>
        </p:nvSpPr>
        <p:spPr>
          <a:xfrm>
            <a:off x="5199125" y="1758575"/>
            <a:ext cx="2853900" cy="28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0</a:t>
            </a:r>
            <a:r>
              <a:rPr lang="ru" sz="1000"/>
              <a:t> 0 0 1 5 -3 -12 7 6 9 -18 -3 9 2 5 -4 0 1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6 -4 23 5 6 1 -7 8 -4 -3 -2 6 7 9 -4 -8 9 10 0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                            …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6 5 -3 7 -11 1 6 9 10 3 4 2 -2 4 5 9 10 -1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 </a:t>
            </a:r>
            <a:endParaRPr sz="1000"/>
          </a:p>
        </p:txBody>
      </p:sp>
      <p:sp>
        <p:nvSpPr>
          <p:cNvPr id="294" name="Google Shape;294;p36"/>
          <p:cNvSpPr txBox="1"/>
          <p:nvPr/>
        </p:nvSpPr>
        <p:spPr>
          <a:xfrm>
            <a:off x="5092425" y="1925150"/>
            <a:ext cx="2418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4</a:t>
            </a:r>
            <a:endParaRPr sz="1000"/>
          </a:p>
        </p:txBody>
      </p:sp>
      <p:cxnSp>
        <p:nvCxnSpPr>
          <p:cNvPr id="295" name="Google Shape;295;p36"/>
          <p:cNvCxnSpPr/>
          <p:nvPr/>
        </p:nvCxnSpPr>
        <p:spPr>
          <a:xfrm>
            <a:off x="3996875" y="3111750"/>
            <a:ext cx="1041300" cy="54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6" name="Google Shape;296;p36"/>
          <p:cNvSpPr txBox="1"/>
          <p:nvPr/>
        </p:nvSpPr>
        <p:spPr>
          <a:xfrm>
            <a:off x="5092425" y="4055900"/>
            <a:ext cx="2418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2</a:t>
            </a:r>
            <a:endParaRPr sz="1000"/>
          </a:p>
        </p:txBody>
      </p:sp>
      <p:sp>
        <p:nvSpPr>
          <p:cNvPr id="297" name="Google Shape;297;p36"/>
          <p:cNvSpPr txBox="1"/>
          <p:nvPr/>
        </p:nvSpPr>
        <p:spPr>
          <a:xfrm>
            <a:off x="5437500" y="1121200"/>
            <a:ext cx="19185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Карта активации</a:t>
            </a:r>
            <a:endParaRPr/>
          </a:p>
        </p:txBody>
      </p:sp>
      <p:sp>
        <p:nvSpPr>
          <p:cNvPr id="298" name="Google Shape;298;p36"/>
          <p:cNvSpPr/>
          <p:nvPr/>
        </p:nvSpPr>
        <p:spPr>
          <a:xfrm>
            <a:off x="7884725" y="1836450"/>
            <a:ext cx="168300" cy="25560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6"/>
          <p:cNvSpPr txBox="1"/>
          <p:nvPr/>
        </p:nvSpPr>
        <p:spPr>
          <a:xfrm>
            <a:off x="2059575" y="4851200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34</a:t>
            </a:r>
            <a:endParaRPr sz="1000"/>
          </a:p>
        </p:txBody>
      </p:sp>
      <p:sp>
        <p:nvSpPr>
          <p:cNvPr id="300" name="Google Shape;300;p36"/>
          <p:cNvSpPr txBox="1"/>
          <p:nvPr/>
        </p:nvSpPr>
        <p:spPr>
          <a:xfrm>
            <a:off x="38600" y="2872525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34</a:t>
            </a:r>
            <a:endParaRPr sz="1000"/>
          </a:p>
        </p:txBody>
      </p:sp>
      <p:sp>
        <p:nvSpPr>
          <p:cNvPr id="301" name="Google Shape;301;p36"/>
          <p:cNvSpPr txBox="1"/>
          <p:nvPr/>
        </p:nvSpPr>
        <p:spPr>
          <a:xfrm>
            <a:off x="8053025" y="2946150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32</a:t>
            </a:r>
            <a:endParaRPr sz="1000"/>
          </a:p>
        </p:txBody>
      </p:sp>
      <p:sp>
        <p:nvSpPr>
          <p:cNvPr id="302" name="Google Shape;302;p36"/>
          <p:cNvSpPr/>
          <p:nvPr/>
        </p:nvSpPr>
        <p:spPr>
          <a:xfrm rot="5400000">
            <a:off x="6312600" y="3211775"/>
            <a:ext cx="168300" cy="27609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6"/>
          <p:cNvSpPr txBox="1"/>
          <p:nvPr/>
        </p:nvSpPr>
        <p:spPr>
          <a:xfrm>
            <a:off x="6239800" y="4592225"/>
            <a:ext cx="41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32</a:t>
            </a:r>
            <a:endParaRPr sz="1000"/>
          </a:p>
        </p:txBody>
      </p:sp>
      <p:sp>
        <p:nvSpPr>
          <p:cNvPr id="304" name="Google Shape;304;p36"/>
          <p:cNvSpPr txBox="1"/>
          <p:nvPr/>
        </p:nvSpPr>
        <p:spPr>
          <a:xfrm>
            <a:off x="296025" y="176625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/>
              <a:t>Padding</a:t>
            </a:r>
            <a:endParaRPr sz="2800"/>
          </a:p>
        </p:txBody>
      </p:sp>
      <p:pic>
        <p:nvPicPr>
          <p:cNvPr id="305" name="Google Shape;30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1750" y="1426250"/>
            <a:ext cx="2853900" cy="1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1750" y="4500200"/>
            <a:ext cx="2853900" cy="1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5263" y="1579975"/>
            <a:ext cx="241800" cy="2928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938" y="1579975"/>
            <a:ext cx="241800" cy="2928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0325" y="1392349"/>
            <a:ext cx="241800" cy="1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0725" y="4470062"/>
            <a:ext cx="321000" cy="244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75275" y="4508075"/>
            <a:ext cx="138593" cy="16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75275" y="1434125"/>
            <a:ext cx="138593" cy="1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6"/>
          <p:cNvSpPr/>
          <p:nvPr/>
        </p:nvSpPr>
        <p:spPr>
          <a:xfrm>
            <a:off x="800925" y="1594550"/>
            <a:ext cx="2936400" cy="2928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6"/>
          <p:cNvSpPr/>
          <p:nvPr/>
        </p:nvSpPr>
        <p:spPr>
          <a:xfrm>
            <a:off x="576850" y="1394625"/>
            <a:ext cx="3323700" cy="3298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6"/>
          <p:cNvSpPr/>
          <p:nvPr/>
        </p:nvSpPr>
        <p:spPr>
          <a:xfrm flipH="1">
            <a:off x="350250" y="1331575"/>
            <a:ext cx="168300" cy="3418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6"/>
          <p:cNvSpPr/>
          <p:nvPr/>
        </p:nvSpPr>
        <p:spPr>
          <a:xfrm rot="5400000">
            <a:off x="2173550" y="3152475"/>
            <a:ext cx="168300" cy="3418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6"/>
          <p:cNvSpPr txBox="1"/>
          <p:nvPr/>
        </p:nvSpPr>
        <p:spPr>
          <a:xfrm>
            <a:off x="350250" y="727325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Используется для манипуляции размерами карт активаций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7"/>
          <p:cNvSpPr txBox="1"/>
          <p:nvPr/>
        </p:nvSpPr>
        <p:spPr>
          <a:xfrm>
            <a:off x="1547750" y="616350"/>
            <a:ext cx="24402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Исходное изображение</a:t>
            </a:r>
            <a:endParaRPr/>
          </a:p>
        </p:txBody>
      </p:sp>
      <p:sp>
        <p:nvSpPr>
          <p:cNvPr id="323" name="Google Shape;323;p37"/>
          <p:cNvSpPr txBox="1"/>
          <p:nvPr/>
        </p:nvSpPr>
        <p:spPr>
          <a:xfrm>
            <a:off x="4572000" y="639900"/>
            <a:ext cx="752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Ядро</a:t>
            </a:r>
            <a:endParaRPr/>
          </a:p>
        </p:txBody>
      </p:sp>
      <p:sp>
        <p:nvSpPr>
          <p:cNvPr id="324" name="Google Shape;324;p37"/>
          <p:cNvSpPr txBox="1"/>
          <p:nvPr/>
        </p:nvSpPr>
        <p:spPr>
          <a:xfrm>
            <a:off x="5366175" y="616350"/>
            <a:ext cx="24402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Карта активации</a:t>
            </a:r>
            <a:endParaRPr/>
          </a:p>
        </p:txBody>
      </p:sp>
      <p:pic>
        <p:nvPicPr>
          <p:cNvPr id="325" name="Google Shape;32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4500" y="1142425"/>
            <a:ext cx="5465926" cy="327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525" y="2691900"/>
            <a:ext cx="3730550" cy="192717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8"/>
          <p:cNvSpPr txBox="1"/>
          <p:nvPr/>
        </p:nvSpPr>
        <p:spPr>
          <a:xfrm>
            <a:off x="1432050" y="1898925"/>
            <a:ext cx="14094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3d свертка</a:t>
            </a:r>
            <a:endParaRPr/>
          </a:p>
        </p:txBody>
      </p:sp>
      <p:sp>
        <p:nvSpPr>
          <p:cNvPr id="332" name="Google Shape;332;p38"/>
          <p:cNvSpPr txBox="1"/>
          <p:nvPr/>
        </p:nvSpPr>
        <p:spPr>
          <a:xfrm>
            <a:off x="4927750" y="1898925"/>
            <a:ext cx="2878500" cy="7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2d свертка отдельно по каждому цветовому каналу </a:t>
            </a:r>
            <a:endParaRPr/>
          </a:p>
        </p:txBody>
      </p:sp>
      <p:pic>
        <p:nvPicPr>
          <p:cNvPr id="333" name="Google Shape;33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263" y="2457038"/>
            <a:ext cx="4148273" cy="215765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8"/>
          <p:cNvSpPr/>
          <p:nvPr/>
        </p:nvSpPr>
        <p:spPr>
          <a:xfrm>
            <a:off x="1600300" y="2457050"/>
            <a:ext cx="1546200" cy="494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8"/>
          <p:cNvSpPr txBox="1"/>
          <p:nvPr/>
        </p:nvSpPr>
        <p:spPr>
          <a:xfrm>
            <a:off x="327575" y="258700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/>
              <a:t>Свертка цветных изображений</a:t>
            </a:r>
            <a:endParaRPr sz="2800"/>
          </a:p>
        </p:txBody>
      </p:sp>
      <p:sp>
        <p:nvSpPr>
          <p:cNvPr id="336" name="Google Shape;336;p38"/>
          <p:cNvSpPr txBox="1"/>
          <p:nvPr/>
        </p:nvSpPr>
        <p:spPr>
          <a:xfrm>
            <a:off x="380175" y="1131725"/>
            <a:ext cx="46596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Цветное </a:t>
            </a:r>
            <a:r>
              <a:rPr lang="ru">
                <a:solidFill>
                  <a:schemeClr val="dk1"/>
                </a:solidFill>
              </a:rPr>
              <a:t>(RGB) </a:t>
            </a:r>
            <a:r>
              <a:rPr lang="ru"/>
              <a:t>изображение трехмерное (h*w*3)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9"/>
          <p:cNvSpPr txBox="1"/>
          <p:nvPr/>
        </p:nvSpPr>
        <p:spPr>
          <a:xfrm>
            <a:off x="2359424" y="2387729"/>
            <a:ext cx="6072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x</a:t>
            </a:r>
            <a:endParaRPr/>
          </a:p>
        </p:txBody>
      </p:sp>
      <p:cxnSp>
        <p:nvCxnSpPr>
          <p:cNvPr id="342" name="Google Shape;342;p39"/>
          <p:cNvCxnSpPr/>
          <p:nvPr/>
        </p:nvCxnSpPr>
        <p:spPr>
          <a:xfrm>
            <a:off x="4478629" y="2038797"/>
            <a:ext cx="4551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3" name="Google Shape;343;p39"/>
          <p:cNvSpPr/>
          <p:nvPr/>
        </p:nvSpPr>
        <p:spPr>
          <a:xfrm>
            <a:off x="5648045" y="963426"/>
            <a:ext cx="847500" cy="134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4" name="Google Shape;34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476" y="2038798"/>
            <a:ext cx="1016483" cy="1218428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9"/>
          <p:cNvSpPr txBox="1"/>
          <p:nvPr/>
        </p:nvSpPr>
        <p:spPr>
          <a:xfrm>
            <a:off x="2632338" y="1054855"/>
            <a:ext cx="22194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Фильтр, который реагирует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на вертикальные линии</a:t>
            </a:r>
            <a:endParaRPr sz="1000"/>
          </a:p>
        </p:txBody>
      </p:sp>
      <p:sp>
        <p:nvSpPr>
          <p:cNvPr id="346" name="Google Shape;346;p39"/>
          <p:cNvSpPr txBox="1"/>
          <p:nvPr/>
        </p:nvSpPr>
        <p:spPr>
          <a:xfrm>
            <a:off x="2714411" y="3999422"/>
            <a:ext cx="22194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Фильтр, который реагирует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на изогнутые линии</a:t>
            </a:r>
            <a:endParaRPr sz="1000"/>
          </a:p>
        </p:txBody>
      </p:sp>
      <p:sp>
        <p:nvSpPr>
          <p:cNvPr id="347" name="Google Shape;347;p39"/>
          <p:cNvSpPr txBox="1"/>
          <p:nvPr/>
        </p:nvSpPr>
        <p:spPr>
          <a:xfrm>
            <a:off x="5180922" y="963426"/>
            <a:ext cx="2351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Активация сильнее, на карте активации большие числа</a:t>
            </a:r>
            <a:endParaRPr sz="1000"/>
          </a:p>
        </p:txBody>
      </p:sp>
      <p:sp>
        <p:nvSpPr>
          <p:cNvPr id="348" name="Google Shape;348;p39"/>
          <p:cNvSpPr txBox="1"/>
          <p:nvPr/>
        </p:nvSpPr>
        <p:spPr>
          <a:xfrm>
            <a:off x="5180922" y="4004198"/>
            <a:ext cx="2351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Активация слабее, на карте активации маленькие числа</a:t>
            </a:r>
            <a:endParaRPr sz="1000"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8411" y="1641050"/>
            <a:ext cx="1016490" cy="10583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0" name="Google Shape;350;p39"/>
          <p:cNvCxnSpPr/>
          <p:nvPr/>
        </p:nvCxnSpPr>
        <p:spPr>
          <a:xfrm>
            <a:off x="4533874" y="3194083"/>
            <a:ext cx="4551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51" name="Google Shape;351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8503" y="2941041"/>
            <a:ext cx="1016490" cy="1058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77561" y="1667883"/>
            <a:ext cx="1228987" cy="1004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77561" y="2880809"/>
            <a:ext cx="1228987" cy="1007716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39"/>
          <p:cNvSpPr txBox="1"/>
          <p:nvPr/>
        </p:nvSpPr>
        <p:spPr>
          <a:xfrm>
            <a:off x="264475" y="258050"/>
            <a:ext cx="78993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Фильтры “реагируют” на паттерны на изображении. Если паттерн присутствует на изображении, то карта активации после соотв. фильтра будет содержать большие числа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8275" y="1998750"/>
            <a:ext cx="1621600" cy="150577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0"/>
          <p:cNvSpPr txBox="1"/>
          <p:nvPr/>
        </p:nvSpPr>
        <p:spPr>
          <a:xfrm>
            <a:off x="2999250" y="2372900"/>
            <a:ext cx="4509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+</a:t>
            </a:r>
            <a:endParaRPr sz="2000"/>
          </a:p>
        </p:txBody>
      </p:sp>
      <p:sp>
        <p:nvSpPr>
          <p:cNvPr id="361" name="Google Shape;361;p40"/>
          <p:cNvSpPr txBox="1"/>
          <p:nvPr/>
        </p:nvSpPr>
        <p:spPr>
          <a:xfrm>
            <a:off x="5265850" y="2372900"/>
            <a:ext cx="4509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=</a:t>
            </a:r>
            <a:endParaRPr sz="2000"/>
          </a:p>
        </p:txBody>
      </p:sp>
      <p:pic>
        <p:nvPicPr>
          <p:cNvPr id="362" name="Google Shape;36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850" y="1711559"/>
            <a:ext cx="2051275" cy="2080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2725" y="1843313"/>
            <a:ext cx="1868550" cy="181665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0"/>
          <p:cNvSpPr/>
          <p:nvPr/>
        </p:nvSpPr>
        <p:spPr>
          <a:xfrm>
            <a:off x="3504150" y="1499875"/>
            <a:ext cx="1761600" cy="498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0"/>
          <p:cNvSpPr txBox="1"/>
          <p:nvPr/>
        </p:nvSpPr>
        <p:spPr>
          <a:xfrm>
            <a:off x="432800" y="616325"/>
            <a:ext cx="65424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мог бы выглядеть фильтр, реагирующий на горизонтальные линии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8275" y="1998750"/>
            <a:ext cx="1621600" cy="150577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41"/>
          <p:cNvSpPr txBox="1"/>
          <p:nvPr/>
        </p:nvSpPr>
        <p:spPr>
          <a:xfrm>
            <a:off x="2999250" y="2372900"/>
            <a:ext cx="4509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+</a:t>
            </a:r>
            <a:endParaRPr sz="2000"/>
          </a:p>
        </p:txBody>
      </p:sp>
      <p:sp>
        <p:nvSpPr>
          <p:cNvPr id="372" name="Google Shape;372;p41"/>
          <p:cNvSpPr txBox="1"/>
          <p:nvPr/>
        </p:nvSpPr>
        <p:spPr>
          <a:xfrm>
            <a:off x="5265850" y="2372900"/>
            <a:ext cx="4509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=</a:t>
            </a:r>
            <a:endParaRPr sz="2000"/>
          </a:p>
        </p:txBody>
      </p:sp>
      <p:pic>
        <p:nvPicPr>
          <p:cNvPr id="373" name="Google Shape;37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850" y="1711559"/>
            <a:ext cx="2051275" cy="2080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2725" y="1843313"/>
            <a:ext cx="1868550" cy="181665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1"/>
          <p:cNvSpPr/>
          <p:nvPr/>
        </p:nvSpPr>
        <p:spPr>
          <a:xfrm>
            <a:off x="3504150" y="1499875"/>
            <a:ext cx="1761600" cy="498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1"/>
          <p:cNvSpPr txBox="1"/>
          <p:nvPr/>
        </p:nvSpPr>
        <p:spPr>
          <a:xfrm>
            <a:off x="432800" y="616325"/>
            <a:ext cx="65424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мог бы выглядеть фильтр, реагирующий на вертикальные линии</a:t>
            </a:r>
            <a:endParaRPr/>
          </a:p>
        </p:txBody>
      </p:sp>
      <p:pic>
        <p:nvPicPr>
          <p:cNvPr id="377" name="Google Shape;377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68212" y="1998761"/>
            <a:ext cx="1579577" cy="150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2725" y="1764867"/>
            <a:ext cx="1868550" cy="18950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ImageNet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864" y="1577487"/>
            <a:ext cx="992861" cy="109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8149" y="3237988"/>
            <a:ext cx="885919" cy="101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42"/>
          <p:cNvSpPr txBox="1"/>
          <p:nvPr/>
        </p:nvSpPr>
        <p:spPr>
          <a:xfrm>
            <a:off x="3313876" y="1236675"/>
            <a:ext cx="614400" cy="29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...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0.5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0.234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0.14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...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0.36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0.65</a:t>
            </a:r>
            <a:endParaRPr/>
          </a:p>
        </p:txBody>
      </p:sp>
      <p:sp>
        <p:nvSpPr>
          <p:cNvPr id="386" name="Google Shape;386;p42"/>
          <p:cNvSpPr/>
          <p:nvPr/>
        </p:nvSpPr>
        <p:spPr>
          <a:xfrm>
            <a:off x="3174252" y="1334800"/>
            <a:ext cx="74400" cy="1458000"/>
          </a:xfrm>
          <a:prstGeom prst="leftBracket">
            <a:avLst>
              <a:gd fmla="val 0" name="adj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42"/>
          <p:cNvSpPr/>
          <p:nvPr/>
        </p:nvSpPr>
        <p:spPr>
          <a:xfrm>
            <a:off x="3174259" y="2987223"/>
            <a:ext cx="74400" cy="1299000"/>
          </a:xfrm>
          <a:prstGeom prst="leftBracket">
            <a:avLst>
              <a:gd fmla="val 0" name="adj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42"/>
          <p:cNvSpPr/>
          <p:nvPr/>
        </p:nvSpPr>
        <p:spPr>
          <a:xfrm>
            <a:off x="3853964" y="1334800"/>
            <a:ext cx="74400" cy="1458000"/>
          </a:xfrm>
          <a:prstGeom prst="rightBracket">
            <a:avLst>
              <a:gd fmla="val 8333" name="adj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2"/>
          <p:cNvSpPr/>
          <p:nvPr/>
        </p:nvSpPr>
        <p:spPr>
          <a:xfrm>
            <a:off x="3853963" y="2987224"/>
            <a:ext cx="74400" cy="1299000"/>
          </a:xfrm>
          <a:prstGeom prst="rightBracket">
            <a:avLst>
              <a:gd fmla="val 8333" name="adj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0" name="Google Shape;390;p42"/>
          <p:cNvCxnSpPr/>
          <p:nvPr/>
        </p:nvCxnSpPr>
        <p:spPr>
          <a:xfrm flipH="1" rot="10800000">
            <a:off x="2705638" y="2078400"/>
            <a:ext cx="366300" cy="10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1" name="Google Shape;391;p42"/>
          <p:cNvCxnSpPr/>
          <p:nvPr/>
        </p:nvCxnSpPr>
        <p:spPr>
          <a:xfrm>
            <a:off x="2789763" y="3740300"/>
            <a:ext cx="235500" cy="10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2" name="Google Shape;392;p42"/>
          <p:cNvCxnSpPr/>
          <p:nvPr/>
        </p:nvCxnSpPr>
        <p:spPr>
          <a:xfrm flipH="1" rot="10800000">
            <a:off x="4095884" y="2835725"/>
            <a:ext cx="381900" cy="21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3" name="Google Shape;393;p42"/>
          <p:cNvSpPr/>
          <p:nvPr/>
        </p:nvSpPr>
        <p:spPr>
          <a:xfrm>
            <a:off x="4589725" y="1761950"/>
            <a:ext cx="74400" cy="2041500"/>
          </a:xfrm>
          <a:prstGeom prst="leftBracket">
            <a:avLst>
              <a:gd fmla="val 0" name="adj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2"/>
          <p:cNvSpPr/>
          <p:nvPr/>
        </p:nvSpPr>
        <p:spPr>
          <a:xfrm>
            <a:off x="5194603" y="1761950"/>
            <a:ext cx="74400" cy="1978500"/>
          </a:xfrm>
          <a:prstGeom prst="rightBracket">
            <a:avLst>
              <a:gd fmla="val 8333" name="adj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2"/>
          <p:cNvSpPr txBox="1"/>
          <p:nvPr/>
        </p:nvSpPr>
        <p:spPr>
          <a:xfrm>
            <a:off x="4728067" y="1961800"/>
            <a:ext cx="540900" cy="26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rgbClr val="000000"/>
                </a:solidFill>
              </a:rPr>
              <a:t>0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rgbClr val="000000"/>
                </a:solidFill>
              </a:rPr>
              <a:t>0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0.36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0.65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0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96" name="Google Shape;396;p42"/>
          <p:cNvCxnSpPr/>
          <p:nvPr/>
        </p:nvCxnSpPr>
        <p:spPr>
          <a:xfrm flipH="1" rot="10800000">
            <a:off x="5325487" y="2840975"/>
            <a:ext cx="660900" cy="10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97" name="Google Shape;397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1881" y="2196722"/>
            <a:ext cx="2358083" cy="1299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42"/>
          <p:cNvSpPr txBox="1"/>
          <p:nvPr/>
        </p:nvSpPr>
        <p:spPr>
          <a:xfrm>
            <a:off x="453825" y="469075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После получения карт активаций, мы </a:t>
            </a:r>
            <a:r>
              <a:rPr b="1" lang="ru"/>
              <a:t>развернем все карты в векторы, сконкатенируем</a:t>
            </a:r>
            <a:r>
              <a:rPr lang="ru"/>
              <a:t> и подадим на вход полносвязной сети</a:t>
            </a:r>
            <a:endParaRPr/>
          </a:p>
        </p:txBody>
      </p:sp>
      <p:pic>
        <p:nvPicPr>
          <p:cNvPr id="399" name="Google Shape;399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2388" y="2315239"/>
            <a:ext cx="885925" cy="106195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0" name="Google Shape;400;p42"/>
          <p:cNvCxnSpPr>
            <a:stCxn id="399" idx="3"/>
            <a:endCxn id="383" idx="1"/>
          </p:cNvCxnSpPr>
          <p:nvPr/>
        </p:nvCxnSpPr>
        <p:spPr>
          <a:xfrm flipH="1" rot="10800000">
            <a:off x="1228312" y="2122919"/>
            <a:ext cx="476700" cy="72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1" name="Google Shape;401;p42"/>
          <p:cNvCxnSpPr>
            <a:stCxn id="399" idx="3"/>
          </p:cNvCxnSpPr>
          <p:nvPr/>
        </p:nvCxnSpPr>
        <p:spPr>
          <a:xfrm>
            <a:off x="1228312" y="2846219"/>
            <a:ext cx="541200" cy="99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2" name="Google Shape;402;p42"/>
          <p:cNvSpPr txBox="1"/>
          <p:nvPr/>
        </p:nvSpPr>
        <p:spPr>
          <a:xfrm>
            <a:off x="970125" y="4421400"/>
            <a:ext cx="99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CC0000"/>
                </a:solidFill>
              </a:rPr>
              <a:t>свертки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403" name="Google Shape;403;p42"/>
          <p:cNvSpPr txBox="1"/>
          <p:nvPr/>
        </p:nvSpPr>
        <p:spPr>
          <a:xfrm>
            <a:off x="2515475" y="4421400"/>
            <a:ext cx="99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CC0000"/>
                </a:solidFill>
              </a:rPr>
              <a:t>flatten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404" name="Google Shape;404;p42"/>
          <p:cNvSpPr txBox="1"/>
          <p:nvPr/>
        </p:nvSpPr>
        <p:spPr>
          <a:xfrm>
            <a:off x="3676425" y="4421400"/>
            <a:ext cx="1459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CC0000"/>
                </a:solidFill>
              </a:rPr>
              <a:t>конкатенация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405" name="Google Shape;405;p42"/>
          <p:cNvSpPr txBox="1"/>
          <p:nvPr/>
        </p:nvSpPr>
        <p:spPr>
          <a:xfrm>
            <a:off x="5304175" y="4421400"/>
            <a:ext cx="2238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CC0000"/>
                </a:solidFill>
              </a:rPr>
              <a:t>подача в полносвязную сеть</a:t>
            </a:r>
            <a:endParaRPr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149" y="1933525"/>
            <a:ext cx="6007643" cy="2730953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43"/>
          <p:cNvSpPr/>
          <p:nvPr/>
        </p:nvSpPr>
        <p:spPr>
          <a:xfrm rot="5400000">
            <a:off x="3869222" y="350801"/>
            <a:ext cx="92100" cy="2696100"/>
          </a:xfrm>
          <a:prstGeom prst="leftBracket">
            <a:avLst>
              <a:gd fmla="val 8333" name="adj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43"/>
          <p:cNvSpPr txBox="1"/>
          <p:nvPr/>
        </p:nvSpPr>
        <p:spPr>
          <a:xfrm>
            <a:off x="3439179" y="1226250"/>
            <a:ext cx="9522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свертки</a:t>
            </a:r>
            <a:endParaRPr/>
          </a:p>
        </p:txBody>
      </p:sp>
      <p:sp>
        <p:nvSpPr>
          <p:cNvPr id="413" name="Google Shape;413;p43"/>
          <p:cNvSpPr txBox="1"/>
          <p:nvPr/>
        </p:nvSpPr>
        <p:spPr>
          <a:xfrm>
            <a:off x="5630392" y="1300957"/>
            <a:ext cx="23232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Полносвязная сеть (классификатор)</a:t>
            </a:r>
            <a:endParaRPr/>
          </a:p>
        </p:txBody>
      </p:sp>
      <p:sp>
        <p:nvSpPr>
          <p:cNvPr id="414" name="Google Shape;414;p43"/>
          <p:cNvSpPr/>
          <p:nvPr/>
        </p:nvSpPr>
        <p:spPr>
          <a:xfrm rot="5400000">
            <a:off x="6360267" y="1203775"/>
            <a:ext cx="92100" cy="1551600"/>
          </a:xfrm>
          <a:prstGeom prst="leftBracket">
            <a:avLst>
              <a:gd fmla="val 8333" name="adj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3"/>
          <p:cNvSpPr/>
          <p:nvPr/>
        </p:nvSpPr>
        <p:spPr>
          <a:xfrm>
            <a:off x="1190400" y="3957093"/>
            <a:ext cx="6528300" cy="771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43"/>
          <p:cNvSpPr/>
          <p:nvPr/>
        </p:nvSpPr>
        <p:spPr>
          <a:xfrm>
            <a:off x="2383589" y="3784266"/>
            <a:ext cx="3075000" cy="414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43"/>
          <p:cNvSpPr/>
          <p:nvPr/>
        </p:nvSpPr>
        <p:spPr>
          <a:xfrm>
            <a:off x="2521162" y="3657473"/>
            <a:ext cx="699900" cy="207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43"/>
          <p:cNvSpPr/>
          <p:nvPr/>
        </p:nvSpPr>
        <p:spPr>
          <a:xfrm>
            <a:off x="4207815" y="3657473"/>
            <a:ext cx="1342500" cy="207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3"/>
          <p:cNvSpPr/>
          <p:nvPr/>
        </p:nvSpPr>
        <p:spPr>
          <a:xfrm>
            <a:off x="4196907" y="3017811"/>
            <a:ext cx="354900" cy="9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3"/>
          <p:cNvSpPr txBox="1"/>
          <p:nvPr/>
        </p:nvSpPr>
        <p:spPr>
          <a:xfrm>
            <a:off x="232275" y="4065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000000"/>
                </a:solidFill>
              </a:rPr>
              <a:t>Сверточная нейросеть</a:t>
            </a:r>
            <a:endParaRPr sz="2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0975" y="2050350"/>
            <a:ext cx="1462050" cy="12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44"/>
          <p:cNvSpPr txBox="1"/>
          <p:nvPr/>
        </p:nvSpPr>
        <p:spPr>
          <a:xfrm>
            <a:off x="432775" y="753075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real-world изображений одной операции свертки не хватит, чтобы выделить всю нужную информацию из изображения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5"/>
          <p:cNvSpPr/>
          <p:nvPr/>
        </p:nvSpPr>
        <p:spPr>
          <a:xfrm>
            <a:off x="1218738" y="3418539"/>
            <a:ext cx="1016400" cy="103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5"/>
          <p:cNvSpPr/>
          <p:nvPr/>
        </p:nvSpPr>
        <p:spPr>
          <a:xfrm>
            <a:off x="2584272" y="3671212"/>
            <a:ext cx="783600" cy="41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5"/>
          <p:cNvSpPr/>
          <p:nvPr/>
        </p:nvSpPr>
        <p:spPr>
          <a:xfrm>
            <a:off x="3447114" y="3418539"/>
            <a:ext cx="783600" cy="774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5"/>
          <p:cNvSpPr/>
          <p:nvPr/>
        </p:nvSpPr>
        <p:spPr>
          <a:xfrm>
            <a:off x="4309957" y="3595914"/>
            <a:ext cx="783600" cy="41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5"/>
          <p:cNvSpPr/>
          <p:nvPr/>
        </p:nvSpPr>
        <p:spPr>
          <a:xfrm>
            <a:off x="3802283" y="1247022"/>
            <a:ext cx="709500" cy="1139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6" name="Google Shape;43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687" y="2067614"/>
            <a:ext cx="847139" cy="763818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45"/>
          <p:cNvSpPr txBox="1"/>
          <p:nvPr/>
        </p:nvSpPr>
        <p:spPr>
          <a:xfrm>
            <a:off x="4309978" y="3679502"/>
            <a:ext cx="1084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/>
              <a:t>30</a:t>
            </a:r>
            <a:r>
              <a:rPr b="1" lang="ru" sz="1300"/>
              <a:t> x 30 x 5</a:t>
            </a:r>
            <a:endParaRPr b="1" sz="1300"/>
          </a:p>
        </p:txBody>
      </p:sp>
      <p:sp>
        <p:nvSpPr>
          <p:cNvPr id="438" name="Google Shape;438;p45"/>
          <p:cNvSpPr txBox="1"/>
          <p:nvPr/>
        </p:nvSpPr>
        <p:spPr>
          <a:xfrm>
            <a:off x="2435792" y="1050613"/>
            <a:ext cx="18741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rgbClr val="FF0000"/>
                </a:solidFill>
              </a:rPr>
              <a:t>1 сверточный слой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5 ядер 3*3</a:t>
            </a:r>
            <a:r>
              <a:rPr lang="ru" sz="1000">
                <a:solidFill>
                  <a:srgbClr val="FF0000"/>
                </a:solidFill>
              </a:rPr>
              <a:t> 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439" name="Google Shape;439;p45"/>
          <p:cNvSpPr txBox="1"/>
          <p:nvPr/>
        </p:nvSpPr>
        <p:spPr>
          <a:xfrm>
            <a:off x="2235244" y="2239954"/>
            <a:ext cx="5082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x</a:t>
            </a:r>
            <a:endParaRPr/>
          </a:p>
        </p:txBody>
      </p:sp>
      <p:cxnSp>
        <p:nvCxnSpPr>
          <p:cNvPr id="440" name="Google Shape;440;p45"/>
          <p:cNvCxnSpPr/>
          <p:nvPr/>
        </p:nvCxnSpPr>
        <p:spPr>
          <a:xfrm>
            <a:off x="3484637" y="2451030"/>
            <a:ext cx="381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1" name="Google Shape;441;p45"/>
          <p:cNvSpPr/>
          <p:nvPr/>
        </p:nvSpPr>
        <p:spPr>
          <a:xfrm>
            <a:off x="4030337" y="1894507"/>
            <a:ext cx="508200" cy="4191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45"/>
          <p:cNvSpPr/>
          <p:nvPr/>
        </p:nvSpPr>
        <p:spPr>
          <a:xfrm>
            <a:off x="4205078" y="2066119"/>
            <a:ext cx="508200" cy="419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45"/>
          <p:cNvSpPr/>
          <p:nvPr/>
        </p:nvSpPr>
        <p:spPr>
          <a:xfrm>
            <a:off x="4310460" y="2242944"/>
            <a:ext cx="508200" cy="4191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5"/>
          <p:cNvSpPr/>
          <p:nvPr/>
        </p:nvSpPr>
        <p:spPr>
          <a:xfrm>
            <a:off x="4358578" y="2414007"/>
            <a:ext cx="508200" cy="4191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5"/>
          <p:cNvSpPr/>
          <p:nvPr/>
        </p:nvSpPr>
        <p:spPr>
          <a:xfrm>
            <a:off x="4484584" y="2574632"/>
            <a:ext cx="508200" cy="419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5"/>
          <p:cNvSpPr txBox="1"/>
          <p:nvPr/>
        </p:nvSpPr>
        <p:spPr>
          <a:xfrm>
            <a:off x="3696761" y="1469749"/>
            <a:ext cx="18318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5 карт активации</a:t>
            </a:r>
            <a:endParaRPr sz="1000"/>
          </a:p>
        </p:txBody>
      </p:sp>
      <p:sp>
        <p:nvSpPr>
          <p:cNvPr id="447" name="Google Shape;447;p45"/>
          <p:cNvSpPr txBox="1"/>
          <p:nvPr/>
        </p:nvSpPr>
        <p:spPr>
          <a:xfrm>
            <a:off x="4866781" y="1053834"/>
            <a:ext cx="18741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rgbClr val="FF0000"/>
                </a:solidFill>
              </a:rPr>
              <a:t>2 сверточный слой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 ядра 3*3*5</a:t>
            </a:r>
            <a:r>
              <a:rPr lang="ru" sz="1000">
                <a:solidFill>
                  <a:srgbClr val="FF0000"/>
                </a:solidFill>
              </a:rPr>
              <a:t> </a:t>
            </a:r>
            <a:endParaRPr sz="1000">
              <a:solidFill>
                <a:srgbClr val="FF0000"/>
              </a:solidFill>
            </a:endParaRPr>
          </a:p>
        </p:txBody>
      </p:sp>
      <p:cxnSp>
        <p:nvCxnSpPr>
          <p:cNvPr id="448" name="Google Shape;448;p45"/>
          <p:cNvCxnSpPr/>
          <p:nvPr/>
        </p:nvCxnSpPr>
        <p:spPr>
          <a:xfrm>
            <a:off x="6178876" y="2525244"/>
            <a:ext cx="381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9" name="Google Shape;449;p45"/>
          <p:cNvSpPr/>
          <p:nvPr/>
        </p:nvSpPr>
        <p:spPr>
          <a:xfrm>
            <a:off x="6822875" y="2378662"/>
            <a:ext cx="508200" cy="419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5"/>
          <p:cNvSpPr txBox="1"/>
          <p:nvPr/>
        </p:nvSpPr>
        <p:spPr>
          <a:xfrm>
            <a:off x="1388038" y="3671189"/>
            <a:ext cx="8472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/>
              <a:t>32*32</a:t>
            </a:r>
            <a:endParaRPr b="1" sz="1200"/>
          </a:p>
        </p:txBody>
      </p:sp>
      <p:sp>
        <p:nvSpPr>
          <p:cNvPr id="451" name="Google Shape;451;p45"/>
          <p:cNvSpPr/>
          <p:nvPr/>
        </p:nvSpPr>
        <p:spPr>
          <a:xfrm>
            <a:off x="6668172" y="2239912"/>
            <a:ext cx="508200" cy="4191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5"/>
          <p:cNvSpPr/>
          <p:nvPr/>
        </p:nvSpPr>
        <p:spPr>
          <a:xfrm>
            <a:off x="6614154" y="2131825"/>
            <a:ext cx="508200" cy="4191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5"/>
          <p:cNvSpPr txBox="1"/>
          <p:nvPr/>
        </p:nvSpPr>
        <p:spPr>
          <a:xfrm>
            <a:off x="6534573" y="3577577"/>
            <a:ext cx="1084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/>
              <a:t>28</a:t>
            </a:r>
            <a:r>
              <a:rPr b="1" lang="ru" sz="1300"/>
              <a:t> x 28 x 3</a:t>
            </a:r>
            <a:endParaRPr b="1" sz="1300"/>
          </a:p>
        </p:txBody>
      </p:sp>
      <p:sp>
        <p:nvSpPr>
          <p:cNvPr id="454" name="Google Shape;454;p45"/>
          <p:cNvSpPr txBox="1"/>
          <p:nvPr/>
        </p:nvSpPr>
        <p:spPr>
          <a:xfrm>
            <a:off x="7525580" y="2239954"/>
            <a:ext cx="5082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x</a:t>
            </a:r>
            <a:endParaRPr/>
          </a:p>
        </p:txBody>
      </p:sp>
      <p:sp>
        <p:nvSpPr>
          <p:cNvPr id="455" name="Google Shape;455;p45"/>
          <p:cNvSpPr txBox="1"/>
          <p:nvPr/>
        </p:nvSpPr>
        <p:spPr>
          <a:xfrm>
            <a:off x="7852234" y="2279660"/>
            <a:ext cx="5082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...</a:t>
            </a:r>
            <a:endParaRPr/>
          </a:p>
        </p:txBody>
      </p:sp>
      <p:sp>
        <p:nvSpPr>
          <p:cNvPr id="456" name="Google Shape;456;p45"/>
          <p:cNvSpPr txBox="1"/>
          <p:nvPr/>
        </p:nvSpPr>
        <p:spPr>
          <a:xfrm>
            <a:off x="4966481" y="2239904"/>
            <a:ext cx="5082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x</a:t>
            </a:r>
            <a:endParaRPr/>
          </a:p>
        </p:txBody>
      </p:sp>
      <p:pic>
        <p:nvPicPr>
          <p:cNvPr id="457" name="Google Shape;45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4125" y="1751610"/>
            <a:ext cx="508200" cy="562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2363" y="2342560"/>
            <a:ext cx="508200" cy="562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1888" y="2933510"/>
            <a:ext cx="508200" cy="562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7625" y="1888838"/>
            <a:ext cx="508200" cy="63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36975" y="2131838"/>
            <a:ext cx="508200" cy="63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6450" y="2378663"/>
            <a:ext cx="508200" cy="63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9875" y="2619263"/>
            <a:ext cx="508200" cy="63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58163" y="2901525"/>
            <a:ext cx="508200" cy="635250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45"/>
          <p:cNvSpPr txBox="1"/>
          <p:nvPr/>
        </p:nvSpPr>
        <p:spPr>
          <a:xfrm>
            <a:off x="338100" y="269225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Потребуется несколько слоев сверток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Google Shape;47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756" y="951375"/>
            <a:ext cx="6698971" cy="2638249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46"/>
          <p:cNvSpPr txBox="1"/>
          <p:nvPr/>
        </p:nvSpPr>
        <p:spPr>
          <a:xfrm>
            <a:off x="1704364" y="426975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1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472" name="Google Shape;472;p46"/>
          <p:cNvSpPr txBox="1"/>
          <p:nvPr/>
        </p:nvSpPr>
        <p:spPr>
          <a:xfrm>
            <a:off x="2908753" y="438034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2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473" name="Google Shape;473;p46"/>
          <p:cNvSpPr txBox="1"/>
          <p:nvPr/>
        </p:nvSpPr>
        <p:spPr>
          <a:xfrm>
            <a:off x="3848035" y="438034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474" name="Google Shape;474;p46"/>
          <p:cNvSpPr txBox="1"/>
          <p:nvPr/>
        </p:nvSpPr>
        <p:spPr>
          <a:xfrm>
            <a:off x="4787318" y="426975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4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475" name="Google Shape;475;p46"/>
          <p:cNvSpPr/>
          <p:nvPr/>
        </p:nvSpPr>
        <p:spPr>
          <a:xfrm>
            <a:off x="1508431" y="2677012"/>
            <a:ext cx="1106700" cy="104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6"/>
          <p:cNvSpPr/>
          <p:nvPr/>
        </p:nvSpPr>
        <p:spPr>
          <a:xfrm>
            <a:off x="2994939" y="2933734"/>
            <a:ext cx="853200" cy="426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6"/>
          <p:cNvSpPr/>
          <p:nvPr/>
        </p:nvSpPr>
        <p:spPr>
          <a:xfrm>
            <a:off x="3934222" y="2677012"/>
            <a:ext cx="853200" cy="78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6"/>
          <p:cNvSpPr/>
          <p:nvPr/>
        </p:nvSpPr>
        <p:spPr>
          <a:xfrm>
            <a:off x="4873504" y="2857229"/>
            <a:ext cx="853200" cy="426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46"/>
          <p:cNvSpPr/>
          <p:nvPr/>
        </p:nvSpPr>
        <p:spPr>
          <a:xfrm>
            <a:off x="5640414" y="2988381"/>
            <a:ext cx="853200" cy="426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0" name="Google Shape;48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4036" y="1769412"/>
            <a:ext cx="722474" cy="607992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46"/>
          <p:cNvSpPr/>
          <p:nvPr/>
        </p:nvSpPr>
        <p:spPr>
          <a:xfrm>
            <a:off x="2603430" y="2677012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46"/>
          <p:cNvSpPr/>
          <p:nvPr/>
        </p:nvSpPr>
        <p:spPr>
          <a:xfrm>
            <a:off x="3438966" y="2377403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46"/>
          <p:cNvSpPr/>
          <p:nvPr/>
        </p:nvSpPr>
        <p:spPr>
          <a:xfrm>
            <a:off x="4539608" y="2447393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6"/>
          <p:cNvSpPr/>
          <p:nvPr/>
        </p:nvSpPr>
        <p:spPr>
          <a:xfrm>
            <a:off x="5225263" y="2146927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6"/>
          <p:cNvSpPr/>
          <p:nvPr/>
        </p:nvSpPr>
        <p:spPr>
          <a:xfrm>
            <a:off x="6153012" y="2808164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46"/>
          <p:cNvSpPr/>
          <p:nvPr/>
        </p:nvSpPr>
        <p:spPr>
          <a:xfrm>
            <a:off x="6838694" y="2578544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7" name="Google Shape;487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4356" y="2900816"/>
            <a:ext cx="1264531" cy="753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79326" y="2927347"/>
            <a:ext cx="1496754" cy="70081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86511" y="2857229"/>
            <a:ext cx="1471832" cy="1048592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46"/>
          <p:cNvSpPr txBox="1"/>
          <p:nvPr/>
        </p:nvSpPr>
        <p:spPr>
          <a:xfrm>
            <a:off x="995450" y="3856651"/>
            <a:ext cx="19134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Низкоуровневые паттерны</a:t>
            </a:r>
            <a:endParaRPr sz="1000"/>
          </a:p>
        </p:txBody>
      </p:sp>
      <p:sp>
        <p:nvSpPr>
          <p:cNvPr id="491" name="Google Shape;491;p46"/>
          <p:cNvSpPr txBox="1"/>
          <p:nvPr/>
        </p:nvSpPr>
        <p:spPr>
          <a:xfrm>
            <a:off x="3171051" y="3905820"/>
            <a:ext cx="19134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Вырисовываются отдельные части </a:t>
            </a:r>
            <a:endParaRPr sz="1000"/>
          </a:p>
        </p:txBody>
      </p:sp>
      <p:sp>
        <p:nvSpPr>
          <p:cNvPr id="492" name="Google Shape;492;p46"/>
          <p:cNvSpPr txBox="1"/>
          <p:nvPr/>
        </p:nvSpPr>
        <p:spPr>
          <a:xfrm>
            <a:off x="5225249" y="3987621"/>
            <a:ext cx="19134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Выделены признаки изображения, важные для задачи</a:t>
            </a:r>
            <a:endParaRPr sz="10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8206" y="2276700"/>
            <a:ext cx="6698971" cy="2638249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47"/>
          <p:cNvSpPr txBox="1"/>
          <p:nvPr/>
        </p:nvSpPr>
        <p:spPr>
          <a:xfrm>
            <a:off x="1693814" y="1752300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1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499" name="Google Shape;499;p47"/>
          <p:cNvSpPr txBox="1"/>
          <p:nvPr/>
        </p:nvSpPr>
        <p:spPr>
          <a:xfrm>
            <a:off x="2898203" y="1763359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2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500" name="Google Shape;500;p47"/>
          <p:cNvSpPr txBox="1"/>
          <p:nvPr/>
        </p:nvSpPr>
        <p:spPr>
          <a:xfrm>
            <a:off x="3837485" y="1763359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501" name="Google Shape;501;p47"/>
          <p:cNvSpPr txBox="1"/>
          <p:nvPr/>
        </p:nvSpPr>
        <p:spPr>
          <a:xfrm>
            <a:off x="4776768" y="1752300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4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502" name="Google Shape;502;p47"/>
          <p:cNvSpPr/>
          <p:nvPr/>
        </p:nvSpPr>
        <p:spPr>
          <a:xfrm>
            <a:off x="1497881" y="4002337"/>
            <a:ext cx="1106700" cy="104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7"/>
          <p:cNvSpPr/>
          <p:nvPr/>
        </p:nvSpPr>
        <p:spPr>
          <a:xfrm>
            <a:off x="2984389" y="4259059"/>
            <a:ext cx="853200" cy="426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7"/>
          <p:cNvSpPr/>
          <p:nvPr/>
        </p:nvSpPr>
        <p:spPr>
          <a:xfrm>
            <a:off x="3923672" y="4002337"/>
            <a:ext cx="853200" cy="78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7"/>
          <p:cNvSpPr/>
          <p:nvPr/>
        </p:nvSpPr>
        <p:spPr>
          <a:xfrm>
            <a:off x="4862954" y="4182554"/>
            <a:ext cx="853200" cy="426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7"/>
          <p:cNvSpPr/>
          <p:nvPr/>
        </p:nvSpPr>
        <p:spPr>
          <a:xfrm>
            <a:off x="5629864" y="4313706"/>
            <a:ext cx="853200" cy="426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7" name="Google Shape;507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3486" y="3094737"/>
            <a:ext cx="722474" cy="607992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47"/>
          <p:cNvSpPr/>
          <p:nvPr/>
        </p:nvSpPr>
        <p:spPr>
          <a:xfrm>
            <a:off x="2592880" y="4002337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47"/>
          <p:cNvSpPr/>
          <p:nvPr/>
        </p:nvSpPr>
        <p:spPr>
          <a:xfrm>
            <a:off x="3428416" y="3702728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47"/>
          <p:cNvSpPr/>
          <p:nvPr/>
        </p:nvSpPr>
        <p:spPr>
          <a:xfrm>
            <a:off x="4529058" y="3772718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47"/>
          <p:cNvSpPr/>
          <p:nvPr/>
        </p:nvSpPr>
        <p:spPr>
          <a:xfrm>
            <a:off x="5214713" y="3472252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7"/>
          <p:cNvSpPr/>
          <p:nvPr/>
        </p:nvSpPr>
        <p:spPr>
          <a:xfrm>
            <a:off x="6142462" y="4133489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47"/>
          <p:cNvSpPr/>
          <p:nvPr/>
        </p:nvSpPr>
        <p:spPr>
          <a:xfrm>
            <a:off x="6828144" y="3903869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4" name="Google Shape;514;p47"/>
          <p:cNvCxnSpPr/>
          <p:nvPr/>
        </p:nvCxnSpPr>
        <p:spPr>
          <a:xfrm flipH="1">
            <a:off x="2568025" y="1480200"/>
            <a:ext cx="10500" cy="117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5" name="Google Shape;515;p47"/>
          <p:cNvSpPr txBox="1"/>
          <p:nvPr/>
        </p:nvSpPr>
        <p:spPr>
          <a:xfrm>
            <a:off x="867550" y="239050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После сверточных слоев, как и после полносвязных, используется функция активации.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Самая популярная и хорошо работающая функция активации промежуточных слоев -- </a:t>
            </a:r>
            <a:r>
              <a:rPr lang="ru">
                <a:solidFill>
                  <a:srgbClr val="CC0000"/>
                </a:solidFill>
              </a:rPr>
              <a:t>relu</a:t>
            </a:r>
            <a:endParaRPr>
              <a:solidFill>
                <a:srgbClr val="CC0000"/>
              </a:solidFill>
            </a:endParaRPr>
          </a:p>
        </p:txBody>
      </p:sp>
      <p:cxnSp>
        <p:nvCxnSpPr>
          <p:cNvPr id="516" name="Google Shape;516;p47"/>
          <p:cNvCxnSpPr/>
          <p:nvPr/>
        </p:nvCxnSpPr>
        <p:spPr>
          <a:xfrm>
            <a:off x="3483100" y="1469700"/>
            <a:ext cx="210300" cy="122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7" name="Google Shape;517;p47"/>
          <p:cNvCxnSpPr/>
          <p:nvPr/>
        </p:nvCxnSpPr>
        <p:spPr>
          <a:xfrm>
            <a:off x="4524425" y="1396050"/>
            <a:ext cx="157800" cy="131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8" name="Google Shape;518;p47"/>
          <p:cNvCxnSpPr/>
          <p:nvPr/>
        </p:nvCxnSpPr>
        <p:spPr>
          <a:xfrm>
            <a:off x="5586800" y="1396050"/>
            <a:ext cx="42000" cy="147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9" name="Google Shape;519;p47"/>
          <p:cNvCxnSpPr/>
          <p:nvPr/>
        </p:nvCxnSpPr>
        <p:spPr>
          <a:xfrm>
            <a:off x="5860275" y="1375025"/>
            <a:ext cx="525900" cy="112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0" name="Google Shape;520;p47"/>
          <p:cNvCxnSpPr/>
          <p:nvPr/>
        </p:nvCxnSpPr>
        <p:spPr>
          <a:xfrm>
            <a:off x="6175825" y="1259325"/>
            <a:ext cx="873000" cy="141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431" y="2276700"/>
            <a:ext cx="6698971" cy="2638249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48"/>
          <p:cNvSpPr txBox="1"/>
          <p:nvPr/>
        </p:nvSpPr>
        <p:spPr>
          <a:xfrm>
            <a:off x="968039" y="1752300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1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527" name="Google Shape;527;p48"/>
          <p:cNvSpPr txBox="1"/>
          <p:nvPr/>
        </p:nvSpPr>
        <p:spPr>
          <a:xfrm>
            <a:off x="2172428" y="1763359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2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528" name="Google Shape;528;p48"/>
          <p:cNvSpPr txBox="1"/>
          <p:nvPr/>
        </p:nvSpPr>
        <p:spPr>
          <a:xfrm>
            <a:off x="3111710" y="1763359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529" name="Google Shape;529;p48"/>
          <p:cNvSpPr txBox="1"/>
          <p:nvPr/>
        </p:nvSpPr>
        <p:spPr>
          <a:xfrm>
            <a:off x="4050993" y="1752300"/>
            <a:ext cx="8532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4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530" name="Google Shape;530;p48"/>
          <p:cNvSpPr/>
          <p:nvPr/>
        </p:nvSpPr>
        <p:spPr>
          <a:xfrm>
            <a:off x="772106" y="4002337"/>
            <a:ext cx="1106700" cy="104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48"/>
          <p:cNvSpPr/>
          <p:nvPr/>
        </p:nvSpPr>
        <p:spPr>
          <a:xfrm>
            <a:off x="2258614" y="4259059"/>
            <a:ext cx="853200" cy="426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48"/>
          <p:cNvSpPr/>
          <p:nvPr/>
        </p:nvSpPr>
        <p:spPr>
          <a:xfrm>
            <a:off x="3197897" y="4002337"/>
            <a:ext cx="853200" cy="78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48"/>
          <p:cNvSpPr/>
          <p:nvPr/>
        </p:nvSpPr>
        <p:spPr>
          <a:xfrm>
            <a:off x="4137179" y="4182554"/>
            <a:ext cx="853200" cy="426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48"/>
          <p:cNvSpPr/>
          <p:nvPr/>
        </p:nvSpPr>
        <p:spPr>
          <a:xfrm>
            <a:off x="4904089" y="4313706"/>
            <a:ext cx="853200" cy="426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5" name="Google Shape;53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711" y="3094737"/>
            <a:ext cx="722474" cy="607992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48"/>
          <p:cNvSpPr/>
          <p:nvPr/>
        </p:nvSpPr>
        <p:spPr>
          <a:xfrm>
            <a:off x="1867105" y="4002337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48"/>
          <p:cNvSpPr/>
          <p:nvPr/>
        </p:nvSpPr>
        <p:spPr>
          <a:xfrm>
            <a:off x="2702641" y="3702728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48"/>
          <p:cNvSpPr/>
          <p:nvPr/>
        </p:nvSpPr>
        <p:spPr>
          <a:xfrm>
            <a:off x="3803283" y="3772718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8"/>
          <p:cNvSpPr/>
          <p:nvPr/>
        </p:nvSpPr>
        <p:spPr>
          <a:xfrm>
            <a:off x="4488938" y="3472252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48"/>
          <p:cNvSpPr/>
          <p:nvPr/>
        </p:nvSpPr>
        <p:spPr>
          <a:xfrm>
            <a:off x="5416687" y="4133489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48"/>
          <p:cNvSpPr/>
          <p:nvPr/>
        </p:nvSpPr>
        <p:spPr>
          <a:xfrm>
            <a:off x="6102369" y="3903869"/>
            <a:ext cx="783600" cy="13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42" name="Google Shape;542;p48"/>
          <p:cNvCxnSpPr/>
          <p:nvPr/>
        </p:nvCxnSpPr>
        <p:spPr>
          <a:xfrm>
            <a:off x="6691225" y="2111325"/>
            <a:ext cx="42000" cy="62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3" name="Google Shape;543;p48"/>
          <p:cNvSpPr txBox="1"/>
          <p:nvPr/>
        </p:nvSpPr>
        <p:spPr>
          <a:xfrm>
            <a:off x="6133600" y="1616950"/>
            <a:ext cx="967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softmax</a:t>
            </a:r>
            <a:endParaRPr/>
          </a:p>
        </p:txBody>
      </p:sp>
      <p:cxnSp>
        <p:nvCxnSpPr>
          <p:cNvPr id="544" name="Google Shape;544;p48"/>
          <p:cNvCxnSpPr/>
          <p:nvPr/>
        </p:nvCxnSpPr>
        <p:spPr>
          <a:xfrm>
            <a:off x="7122475" y="3205225"/>
            <a:ext cx="54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5" name="Google Shape;545;p48"/>
          <p:cNvSpPr txBox="1"/>
          <p:nvPr/>
        </p:nvSpPr>
        <p:spPr>
          <a:xfrm>
            <a:off x="7414300" y="2992225"/>
            <a:ext cx="1840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Cross-Entropy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Loss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Google Shape;55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6093" y="2001597"/>
            <a:ext cx="5437407" cy="1942188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49"/>
          <p:cNvSpPr txBox="1"/>
          <p:nvPr/>
        </p:nvSpPr>
        <p:spPr>
          <a:xfrm>
            <a:off x="3585184" y="1615553"/>
            <a:ext cx="6927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1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552" name="Google Shape;552;p49"/>
          <p:cNvSpPr txBox="1"/>
          <p:nvPr/>
        </p:nvSpPr>
        <p:spPr>
          <a:xfrm>
            <a:off x="4562760" y="1623694"/>
            <a:ext cx="6927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2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553" name="Google Shape;553;p49"/>
          <p:cNvSpPr txBox="1"/>
          <p:nvPr/>
        </p:nvSpPr>
        <p:spPr>
          <a:xfrm>
            <a:off x="5325155" y="1623694"/>
            <a:ext cx="6927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3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554" name="Google Shape;554;p49"/>
          <p:cNvSpPr txBox="1"/>
          <p:nvPr/>
        </p:nvSpPr>
        <p:spPr>
          <a:xfrm>
            <a:off x="6087550" y="1615553"/>
            <a:ext cx="6927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4 слой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сверток</a:t>
            </a:r>
            <a:endParaRPr sz="1000"/>
          </a:p>
        </p:txBody>
      </p:sp>
      <p:sp>
        <p:nvSpPr>
          <p:cNvPr id="555" name="Google Shape;555;p49"/>
          <p:cNvSpPr/>
          <p:nvPr/>
        </p:nvSpPr>
        <p:spPr>
          <a:xfrm>
            <a:off x="3426150" y="3271951"/>
            <a:ext cx="898200" cy="771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49"/>
          <p:cNvSpPr/>
          <p:nvPr/>
        </p:nvSpPr>
        <p:spPr>
          <a:xfrm>
            <a:off x="4632716" y="3460941"/>
            <a:ext cx="692700" cy="313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9"/>
          <p:cNvSpPr/>
          <p:nvPr/>
        </p:nvSpPr>
        <p:spPr>
          <a:xfrm>
            <a:off x="5395111" y="3271951"/>
            <a:ext cx="692700" cy="57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49"/>
          <p:cNvSpPr/>
          <p:nvPr/>
        </p:nvSpPr>
        <p:spPr>
          <a:xfrm>
            <a:off x="6157505" y="3404620"/>
            <a:ext cx="692700" cy="313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49"/>
          <p:cNvSpPr/>
          <p:nvPr/>
        </p:nvSpPr>
        <p:spPr>
          <a:xfrm>
            <a:off x="6779989" y="3501170"/>
            <a:ext cx="692700" cy="313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0" name="Google Shape;56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9663" y="2603807"/>
            <a:ext cx="586416" cy="447583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49"/>
          <p:cNvSpPr/>
          <p:nvPr/>
        </p:nvSpPr>
        <p:spPr>
          <a:xfrm>
            <a:off x="4314936" y="3271951"/>
            <a:ext cx="636300" cy="9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49"/>
          <p:cNvSpPr/>
          <p:nvPr/>
        </p:nvSpPr>
        <p:spPr>
          <a:xfrm>
            <a:off x="4993122" y="3051390"/>
            <a:ext cx="636300" cy="9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49"/>
          <p:cNvSpPr/>
          <p:nvPr/>
        </p:nvSpPr>
        <p:spPr>
          <a:xfrm>
            <a:off x="5886489" y="3102913"/>
            <a:ext cx="636300" cy="9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49"/>
          <p:cNvSpPr/>
          <p:nvPr/>
        </p:nvSpPr>
        <p:spPr>
          <a:xfrm>
            <a:off x="6443020" y="2881721"/>
            <a:ext cx="636300" cy="9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49"/>
          <p:cNvSpPr/>
          <p:nvPr/>
        </p:nvSpPr>
        <p:spPr>
          <a:xfrm>
            <a:off x="7196053" y="3368500"/>
            <a:ext cx="636300" cy="9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49"/>
          <p:cNvSpPr/>
          <p:nvPr/>
        </p:nvSpPr>
        <p:spPr>
          <a:xfrm>
            <a:off x="7752607" y="3199463"/>
            <a:ext cx="636300" cy="9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7" name="Google Shape;567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85178" y="3436708"/>
            <a:ext cx="1026392" cy="554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44714" y="3456239"/>
            <a:ext cx="1214882" cy="515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92734" y="3404620"/>
            <a:ext cx="1194654" cy="771936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49"/>
          <p:cNvSpPr txBox="1"/>
          <p:nvPr/>
        </p:nvSpPr>
        <p:spPr>
          <a:xfrm>
            <a:off x="3009775" y="4140360"/>
            <a:ext cx="1553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Низкоуровневые паттерны</a:t>
            </a:r>
            <a:endParaRPr sz="1000"/>
          </a:p>
        </p:txBody>
      </p:sp>
      <p:sp>
        <p:nvSpPr>
          <p:cNvPr id="571" name="Google Shape;571;p49"/>
          <p:cNvSpPr txBox="1"/>
          <p:nvPr/>
        </p:nvSpPr>
        <p:spPr>
          <a:xfrm>
            <a:off x="4775662" y="4176557"/>
            <a:ext cx="1553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Вырисовываются отдельные части </a:t>
            </a:r>
            <a:endParaRPr sz="1000"/>
          </a:p>
        </p:txBody>
      </p:sp>
      <p:sp>
        <p:nvSpPr>
          <p:cNvPr id="572" name="Google Shape;572;p49"/>
          <p:cNvSpPr txBox="1"/>
          <p:nvPr/>
        </p:nvSpPr>
        <p:spPr>
          <a:xfrm>
            <a:off x="6443009" y="4236776"/>
            <a:ext cx="1553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Выделены признаки изображения, важные для задачи</a:t>
            </a:r>
            <a:endParaRPr sz="1000"/>
          </a:p>
        </p:txBody>
      </p:sp>
      <p:sp>
        <p:nvSpPr>
          <p:cNvPr id="573" name="Google Shape;573;p49"/>
          <p:cNvSpPr txBox="1"/>
          <p:nvPr/>
        </p:nvSpPr>
        <p:spPr>
          <a:xfrm>
            <a:off x="270250" y="291400"/>
            <a:ext cx="6058500" cy="12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Свертки -- как лампочки, которые “загораются” сильнее, если на изображении есть определенный паттерн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0000"/>
                </a:solidFill>
              </a:rPr>
              <a:t>На картах активации вы НЕ найдете никакого “понятного” рисунка: они есть индикаторы наличия некоего паттерна на картинке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8" name="Google Shape;57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250" y="1972179"/>
            <a:ext cx="6071100" cy="2981899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50"/>
          <p:cNvSpPr txBox="1"/>
          <p:nvPr/>
        </p:nvSpPr>
        <p:spPr>
          <a:xfrm>
            <a:off x="1274250" y="1668150"/>
            <a:ext cx="24402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Исходное изображение</a:t>
            </a:r>
            <a:endParaRPr sz="1100"/>
          </a:p>
        </p:txBody>
      </p:sp>
      <p:sp>
        <p:nvSpPr>
          <p:cNvPr id="580" name="Google Shape;580;p50"/>
          <p:cNvSpPr txBox="1"/>
          <p:nvPr/>
        </p:nvSpPr>
        <p:spPr>
          <a:xfrm>
            <a:off x="3891040" y="1691700"/>
            <a:ext cx="15189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Ядро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(</a:t>
            </a:r>
            <a:r>
              <a:rPr b="1" lang="ru" sz="1100"/>
              <a:t>обучаемый параметр</a:t>
            </a:r>
            <a:r>
              <a:rPr lang="ru" sz="1100"/>
              <a:t>)</a:t>
            </a:r>
            <a:endParaRPr sz="1100"/>
          </a:p>
        </p:txBody>
      </p:sp>
      <p:sp>
        <p:nvSpPr>
          <p:cNvPr id="581" name="Google Shape;581;p50"/>
          <p:cNvSpPr txBox="1"/>
          <p:nvPr/>
        </p:nvSpPr>
        <p:spPr>
          <a:xfrm>
            <a:off x="5586525" y="1754950"/>
            <a:ext cx="24402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Изображение, полученное после свертки</a:t>
            </a:r>
            <a:endParaRPr sz="1100"/>
          </a:p>
        </p:txBody>
      </p:sp>
      <p:sp>
        <p:nvSpPr>
          <p:cNvPr id="582" name="Google Shape;582;p50"/>
          <p:cNvSpPr txBox="1"/>
          <p:nvPr/>
        </p:nvSpPr>
        <p:spPr>
          <a:xfrm>
            <a:off x="242800" y="2909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000000"/>
                </a:solidFill>
              </a:rPr>
              <a:t>Обучение нейросети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583" name="Google Shape;583;p50"/>
          <p:cNvSpPr txBox="1"/>
          <p:nvPr/>
        </p:nvSpPr>
        <p:spPr>
          <a:xfrm>
            <a:off x="327575" y="863600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Нейросеть сама учится понимать, какие паттерны на изображении ей важно уметь находить.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5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Pooling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000" y="1713725"/>
            <a:ext cx="6795549" cy="27182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/>
          <p:nvPr/>
        </p:nvSpPr>
        <p:spPr>
          <a:xfrm>
            <a:off x="211900" y="1289525"/>
            <a:ext cx="53118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База данных изображений, поделенных на 1000 классов. 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625" y="308274"/>
            <a:ext cx="6654651" cy="8821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/>
        </p:nvSpPr>
        <p:spPr>
          <a:xfrm>
            <a:off x="7387900" y="4495650"/>
            <a:ext cx="1629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http://www.image-net.org</a:t>
            </a:r>
            <a:endParaRPr sz="1000"/>
          </a:p>
        </p:txBody>
      </p:sp>
      <p:sp>
        <p:nvSpPr>
          <p:cNvPr id="75" name="Google Shape;75;p16"/>
          <p:cNvSpPr txBox="1"/>
          <p:nvPr/>
        </p:nvSpPr>
        <p:spPr>
          <a:xfrm>
            <a:off x="7387900" y="4758600"/>
            <a:ext cx="1756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http://image-net.org/explore</a:t>
            </a:r>
            <a:endParaRPr sz="10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Pooling</a:t>
            </a:r>
            <a:endParaRPr/>
          </a:p>
        </p:txBody>
      </p:sp>
      <p:pic>
        <p:nvPicPr>
          <p:cNvPr id="594" name="Google Shape;59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1450" y="1624900"/>
            <a:ext cx="3613325" cy="2661475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52"/>
          <p:cNvSpPr txBox="1"/>
          <p:nvPr/>
        </p:nvSpPr>
        <p:spPr>
          <a:xfrm>
            <a:off x="474850" y="1405200"/>
            <a:ext cx="31659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Техника уменьшения размерности (downsampling’а) карт активаций</a:t>
            </a:r>
            <a:endParaRPr/>
          </a:p>
        </p:txBody>
      </p:sp>
      <p:sp>
        <p:nvSpPr>
          <p:cNvPr id="596" name="Google Shape;596;p52"/>
          <p:cNvSpPr txBox="1"/>
          <p:nvPr/>
        </p:nvSpPr>
        <p:spPr>
          <a:xfrm>
            <a:off x="506400" y="2299275"/>
            <a:ext cx="3534300" cy="24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Используется для: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—</a:t>
            </a:r>
            <a:r>
              <a:rPr lang="ru"/>
              <a:t> уменьшения размерности очень больших изображений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—</a:t>
            </a:r>
            <a:r>
              <a:rPr lang="ru">
                <a:solidFill>
                  <a:schemeClr val="dk1"/>
                </a:solidFill>
              </a:rPr>
              <a:t>уменьшения чувствительности сверток к положению объектов на картинке </a:t>
            </a:r>
            <a:endParaRPr/>
          </a:p>
        </p:txBody>
      </p:sp>
      <p:sp>
        <p:nvSpPr>
          <p:cNvPr id="597" name="Google Shape;597;p52"/>
          <p:cNvSpPr txBox="1"/>
          <p:nvPr/>
        </p:nvSpPr>
        <p:spPr>
          <a:xfrm>
            <a:off x="4314050" y="1878375"/>
            <a:ext cx="16665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карта активации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Google Shape;60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1975" y="1402975"/>
            <a:ext cx="937900" cy="87090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53"/>
          <p:cNvSpPr txBox="1"/>
          <p:nvPr/>
        </p:nvSpPr>
        <p:spPr>
          <a:xfrm>
            <a:off x="2271075" y="1575138"/>
            <a:ext cx="4509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+</a:t>
            </a:r>
            <a:endParaRPr sz="2000"/>
          </a:p>
        </p:txBody>
      </p:sp>
      <p:sp>
        <p:nvSpPr>
          <p:cNvPr id="604" name="Google Shape;604;p53"/>
          <p:cNvSpPr txBox="1"/>
          <p:nvPr/>
        </p:nvSpPr>
        <p:spPr>
          <a:xfrm>
            <a:off x="3811900" y="1575138"/>
            <a:ext cx="4509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=</a:t>
            </a:r>
            <a:endParaRPr sz="2000"/>
          </a:p>
        </p:txBody>
      </p:sp>
      <p:pic>
        <p:nvPicPr>
          <p:cNvPr id="605" name="Google Shape;605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725" y="1059400"/>
            <a:ext cx="1421550" cy="144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9575" y="1347468"/>
            <a:ext cx="1186475" cy="1153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6449" y="2760475"/>
            <a:ext cx="186326" cy="144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2774" y="2760475"/>
            <a:ext cx="186326" cy="144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p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56526" y="2760475"/>
            <a:ext cx="1106250" cy="186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56526" y="2946475"/>
            <a:ext cx="1106250" cy="186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" name="Google Shape;611;p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56526" y="3132475"/>
            <a:ext cx="1106250" cy="186005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53"/>
          <p:cNvSpPr txBox="1"/>
          <p:nvPr/>
        </p:nvSpPr>
        <p:spPr>
          <a:xfrm>
            <a:off x="2296525" y="3318463"/>
            <a:ext cx="4509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+</a:t>
            </a:r>
            <a:endParaRPr sz="2000"/>
          </a:p>
        </p:txBody>
      </p:sp>
      <p:pic>
        <p:nvPicPr>
          <p:cNvPr id="613" name="Google Shape;61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7425" y="3045813"/>
            <a:ext cx="937900" cy="87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p5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89575" y="3679950"/>
            <a:ext cx="686475" cy="52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5" name="Google Shape;615;p53"/>
          <p:cNvPicPr preferRelativeResize="0"/>
          <p:nvPr/>
        </p:nvPicPr>
        <p:blipFill rotWithShape="1">
          <a:blip r:embed="rId7">
            <a:alphaModFix/>
          </a:blip>
          <a:srcRect b="0" l="-49835" r="0" t="0"/>
          <a:stretch/>
        </p:blipFill>
        <p:spPr>
          <a:xfrm>
            <a:off x="3934850" y="3493950"/>
            <a:ext cx="1541200" cy="1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53"/>
          <p:cNvPicPr preferRelativeResize="0"/>
          <p:nvPr/>
        </p:nvPicPr>
        <p:blipFill rotWithShape="1">
          <a:blip r:embed="rId7">
            <a:alphaModFix/>
          </a:blip>
          <a:srcRect b="0" l="-49835" r="0" t="0"/>
          <a:stretch/>
        </p:blipFill>
        <p:spPr>
          <a:xfrm>
            <a:off x="3934850" y="3318475"/>
            <a:ext cx="1541200" cy="1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53"/>
          <p:cNvPicPr preferRelativeResize="0"/>
          <p:nvPr/>
        </p:nvPicPr>
        <p:blipFill rotWithShape="1">
          <a:blip r:embed="rId7">
            <a:alphaModFix/>
          </a:blip>
          <a:srcRect b="0" l="-49835" r="0" t="0"/>
          <a:stretch/>
        </p:blipFill>
        <p:spPr>
          <a:xfrm>
            <a:off x="3934850" y="3132475"/>
            <a:ext cx="1541200" cy="1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p53"/>
          <p:cNvSpPr txBox="1"/>
          <p:nvPr/>
        </p:nvSpPr>
        <p:spPr>
          <a:xfrm>
            <a:off x="3802126" y="3276225"/>
            <a:ext cx="4959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=</a:t>
            </a:r>
            <a:endParaRPr sz="2000"/>
          </a:p>
        </p:txBody>
      </p:sp>
      <p:cxnSp>
        <p:nvCxnSpPr>
          <p:cNvPr id="619" name="Google Shape;619;p53"/>
          <p:cNvCxnSpPr/>
          <p:nvPr/>
        </p:nvCxnSpPr>
        <p:spPr>
          <a:xfrm rot="10800000">
            <a:off x="5552975" y="1647100"/>
            <a:ext cx="936000" cy="102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0" name="Google Shape;620;p53"/>
          <p:cNvCxnSpPr/>
          <p:nvPr/>
        </p:nvCxnSpPr>
        <p:spPr>
          <a:xfrm flipH="1">
            <a:off x="5626475" y="2819800"/>
            <a:ext cx="1014900" cy="94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1" name="Google Shape;621;p53"/>
          <p:cNvSpPr txBox="1"/>
          <p:nvPr/>
        </p:nvSpPr>
        <p:spPr>
          <a:xfrm>
            <a:off x="6720375" y="2500975"/>
            <a:ext cx="1752900" cy="8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Разница в расположении</a:t>
            </a:r>
            <a:endParaRPr/>
          </a:p>
        </p:txBody>
      </p:sp>
      <p:pic>
        <p:nvPicPr>
          <p:cNvPr id="622" name="Google Shape;622;p5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22775" y="2946475"/>
            <a:ext cx="1186475" cy="12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5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433763" y="3111900"/>
            <a:ext cx="1056975" cy="107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62799" y="2760488"/>
            <a:ext cx="186326" cy="144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09138" y="2957000"/>
            <a:ext cx="1106250" cy="186005"/>
          </a:xfrm>
          <a:prstGeom prst="rect">
            <a:avLst/>
          </a:prstGeom>
          <a:noFill/>
          <a:ln>
            <a:noFill/>
          </a:ln>
        </p:spPr>
      </p:pic>
      <p:sp>
        <p:nvSpPr>
          <p:cNvPr id="626" name="Google Shape;626;p53"/>
          <p:cNvSpPr/>
          <p:nvPr/>
        </p:nvSpPr>
        <p:spPr>
          <a:xfrm>
            <a:off x="4124725" y="2667425"/>
            <a:ext cx="450900" cy="27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" name="Google Shape;63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325" y="1368493"/>
            <a:ext cx="1186475" cy="11535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2" name="Google Shape;632;p54"/>
          <p:cNvCxnSpPr>
            <a:stCxn id="631" idx="3"/>
          </p:cNvCxnSpPr>
          <p:nvPr/>
        </p:nvCxnSpPr>
        <p:spPr>
          <a:xfrm flipH="1" rot="10800000">
            <a:off x="3319800" y="1941647"/>
            <a:ext cx="17304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3" name="Google Shape;633;p54"/>
          <p:cNvSpPr/>
          <p:nvPr/>
        </p:nvSpPr>
        <p:spPr>
          <a:xfrm>
            <a:off x="5460575" y="1578875"/>
            <a:ext cx="814800" cy="798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4" name="Google Shape;634;p54"/>
          <p:cNvCxnSpPr/>
          <p:nvPr/>
        </p:nvCxnSpPr>
        <p:spPr>
          <a:xfrm>
            <a:off x="5460575" y="1804900"/>
            <a:ext cx="108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5" name="Google Shape;635;p54"/>
          <p:cNvCxnSpPr/>
          <p:nvPr/>
        </p:nvCxnSpPr>
        <p:spPr>
          <a:xfrm>
            <a:off x="5460575" y="1999375"/>
            <a:ext cx="108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6" name="Google Shape;636;p54"/>
          <p:cNvCxnSpPr/>
          <p:nvPr/>
        </p:nvCxnSpPr>
        <p:spPr>
          <a:xfrm>
            <a:off x="5455325" y="2197700"/>
            <a:ext cx="108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7" name="Google Shape;637;p54"/>
          <p:cNvCxnSpPr/>
          <p:nvPr/>
        </p:nvCxnSpPr>
        <p:spPr>
          <a:xfrm>
            <a:off x="5460575" y="2377825"/>
            <a:ext cx="108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8" name="Google Shape;638;p54"/>
          <p:cNvCxnSpPr/>
          <p:nvPr/>
        </p:nvCxnSpPr>
        <p:spPr>
          <a:xfrm>
            <a:off x="5649900" y="1573500"/>
            <a:ext cx="10500" cy="99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9" name="Google Shape;639;p54"/>
          <p:cNvCxnSpPr/>
          <p:nvPr/>
        </p:nvCxnSpPr>
        <p:spPr>
          <a:xfrm>
            <a:off x="5854900" y="1573625"/>
            <a:ext cx="10500" cy="99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54"/>
          <p:cNvCxnSpPr/>
          <p:nvPr/>
        </p:nvCxnSpPr>
        <p:spPr>
          <a:xfrm>
            <a:off x="6059900" y="1573625"/>
            <a:ext cx="10500" cy="99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54"/>
          <p:cNvCxnSpPr/>
          <p:nvPr/>
        </p:nvCxnSpPr>
        <p:spPr>
          <a:xfrm>
            <a:off x="6264900" y="1573625"/>
            <a:ext cx="10500" cy="99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2" name="Google Shape;642;p54"/>
          <p:cNvSpPr/>
          <p:nvPr/>
        </p:nvSpPr>
        <p:spPr>
          <a:xfrm>
            <a:off x="6275400" y="1594525"/>
            <a:ext cx="331800" cy="86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54"/>
          <p:cNvSpPr/>
          <p:nvPr/>
        </p:nvSpPr>
        <p:spPr>
          <a:xfrm>
            <a:off x="5489250" y="2377875"/>
            <a:ext cx="814800" cy="86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54"/>
          <p:cNvSpPr/>
          <p:nvPr/>
        </p:nvSpPr>
        <p:spPr>
          <a:xfrm>
            <a:off x="5450050" y="1573500"/>
            <a:ext cx="404700" cy="231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54"/>
          <p:cNvSpPr/>
          <p:nvPr/>
        </p:nvSpPr>
        <p:spPr>
          <a:xfrm>
            <a:off x="6059900" y="2204600"/>
            <a:ext cx="215400" cy="1731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6" name="Google Shape;646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1507" y="2692425"/>
            <a:ext cx="1130118" cy="115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7" name="Google Shape;647;p54"/>
          <p:cNvCxnSpPr/>
          <p:nvPr/>
        </p:nvCxnSpPr>
        <p:spPr>
          <a:xfrm flipH="1" rot="10800000">
            <a:off x="3377525" y="3267372"/>
            <a:ext cx="17304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8" name="Google Shape;648;p54"/>
          <p:cNvSpPr/>
          <p:nvPr/>
        </p:nvSpPr>
        <p:spPr>
          <a:xfrm>
            <a:off x="5434175" y="2840375"/>
            <a:ext cx="814800" cy="798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9" name="Google Shape;649;p54"/>
          <p:cNvCxnSpPr/>
          <p:nvPr/>
        </p:nvCxnSpPr>
        <p:spPr>
          <a:xfrm>
            <a:off x="5434175" y="3066400"/>
            <a:ext cx="108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0" name="Google Shape;650;p54"/>
          <p:cNvCxnSpPr/>
          <p:nvPr/>
        </p:nvCxnSpPr>
        <p:spPr>
          <a:xfrm>
            <a:off x="5434175" y="3260875"/>
            <a:ext cx="108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1" name="Google Shape;651;p54"/>
          <p:cNvCxnSpPr/>
          <p:nvPr/>
        </p:nvCxnSpPr>
        <p:spPr>
          <a:xfrm>
            <a:off x="5428925" y="3459200"/>
            <a:ext cx="108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54"/>
          <p:cNvCxnSpPr/>
          <p:nvPr/>
        </p:nvCxnSpPr>
        <p:spPr>
          <a:xfrm>
            <a:off x="5434175" y="3639325"/>
            <a:ext cx="108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54"/>
          <p:cNvCxnSpPr/>
          <p:nvPr/>
        </p:nvCxnSpPr>
        <p:spPr>
          <a:xfrm>
            <a:off x="5623500" y="2835000"/>
            <a:ext cx="10500" cy="99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4" name="Google Shape;654;p54"/>
          <p:cNvCxnSpPr/>
          <p:nvPr/>
        </p:nvCxnSpPr>
        <p:spPr>
          <a:xfrm>
            <a:off x="5828500" y="2835125"/>
            <a:ext cx="10500" cy="99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5" name="Google Shape;655;p54"/>
          <p:cNvCxnSpPr/>
          <p:nvPr/>
        </p:nvCxnSpPr>
        <p:spPr>
          <a:xfrm>
            <a:off x="6033500" y="2835125"/>
            <a:ext cx="10500" cy="99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6" name="Google Shape;656;p54"/>
          <p:cNvCxnSpPr/>
          <p:nvPr/>
        </p:nvCxnSpPr>
        <p:spPr>
          <a:xfrm>
            <a:off x="6238500" y="2835125"/>
            <a:ext cx="10500" cy="99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7" name="Google Shape;657;p54"/>
          <p:cNvSpPr/>
          <p:nvPr/>
        </p:nvSpPr>
        <p:spPr>
          <a:xfrm>
            <a:off x="6249000" y="2856025"/>
            <a:ext cx="331800" cy="86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54"/>
          <p:cNvSpPr/>
          <p:nvPr/>
        </p:nvSpPr>
        <p:spPr>
          <a:xfrm>
            <a:off x="5462850" y="3639375"/>
            <a:ext cx="814800" cy="86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54"/>
          <p:cNvSpPr/>
          <p:nvPr/>
        </p:nvSpPr>
        <p:spPr>
          <a:xfrm>
            <a:off x="5631400" y="2831250"/>
            <a:ext cx="404700" cy="231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54"/>
          <p:cNvSpPr/>
          <p:nvPr/>
        </p:nvSpPr>
        <p:spPr>
          <a:xfrm>
            <a:off x="6033500" y="3466100"/>
            <a:ext cx="215400" cy="1731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54"/>
          <p:cNvSpPr txBox="1"/>
          <p:nvPr/>
        </p:nvSpPr>
        <p:spPr>
          <a:xfrm>
            <a:off x="411725" y="427000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Результат применения 2x2 MaxPooling’а к картам активаций: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Pooling layer</a:t>
            </a:r>
            <a:endParaRPr/>
          </a:p>
        </p:txBody>
      </p:sp>
      <p:pic>
        <p:nvPicPr>
          <p:cNvPr id="667" name="Google Shape;66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4625" y="1083250"/>
            <a:ext cx="3613325" cy="266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175" y="2158788"/>
            <a:ext cx="1146225" cy="101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9" name="Google Shape;669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0150" y="2135571"/>
            <a:ext cx="1146225" cy="1064354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55"/>
          <p:cNvSpPr txBox="1"/>
          <p:nvPr/>
        </p:nvSpPr>
        <p:spPr>
          <a:xfrm>
            <a:off x="106700" y="1296288"/>
            <a:ext cx="66162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  Image                    Kernel                   Feature Map                         Pooling</a:t>
            </a:r>
            <a:endParaRPr/>
          </a:p>
        </p:txBody>
      </p:sp>
      <p:cxnSp>
        <p:nvCxnSpPr>
          <p:cNvPr id="671" name="Google Shape;671;p55"/>
          <p:cNvCxnSpPr>
            <a:stCxn id="668" idx="3"/>
            <a:endCxn id="669" idx="1"/>
          </p:cNvCxnSpPr>
          <p:nvPr/>
        </p:nvCxnSpPr>
        <p:spPr>
          <a:xfrm>
            <a:off x="1414400" y="2667750"/>
            <a:ext cx="34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2" name="Google Shape;672;p55"/>
          <p:cNvSpPr/>
          <p:nvPr/>
        </p:nvSpPr>
        <p:spPr>
          <a:xfrm>
            <a:off x="3336300" y="1919438"/>
            <a:ext cx="1377900" cy="1367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3" name="Google Shape;673;p55"/>
          <p:cNvCxnSpPr/>
          <p:nvPr/>
        </p:nvCxnSpPr>
        <p:spPr>
          <a:xfrm rot="10800000">
            <a:off x="3346800" y="2251963"/>
            <a:ext cx="1367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4" name="Google Shape;674;p55"/>
          <p:cNvCxnSpPr/>
          <p:nvPr/>
        </p:nvCxnSpPr>
        <p:spPr>
          <a:xfrm rot="10800000">
            <a:off x="3346800" y="2603138"/>
            <a:ext cx="1367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5" name="Google Shape;675;p55"/>
          <p:cNvCxnSpPr/>
          <p:nvPr/>
        </p:nvCxnSpPr>
        <p:spPr>
          <a:xfrm rot="10800000">
            <a:off x="3341550" y="2956463"/>
            <a:ext cx="1367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6" name="Google Shape;676;p55"/>
          <p:cNvCxnSpPr/>
          <p:nvPr/>
        </p:nvCxnSpPr>
        <p:spPr>
          <a:xfrm>
            <a:off x="4367100" y="1919463"/>
            <a:ext cx="10500" cy="136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55"/>
          <p:cNvCxnSpPr/>
          <p:nvPr/>
        </p:nvCxnSpPr>
        <p:spPr>
          <a:xfrm>
            <a:off x="4020000" y="1919463"/>
            <a:ext cx="10500" cy="136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8" name="Google Shape;678;p55"/>
          <p:cNvCxnSpPr/>
          <p:nvPr/>
        </p:nvCxnSpPr>
        <p:spPr>
          <a:xfrm>
            <a:off x="3676475" y="1919463"/>
            <a:ext cx="10500" cy="136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9" name="Google Shape;679;p55"/>
          <p:cNvSpPr txBox="1"/>
          <p:nvPr/>
        </p:nvSpPr>
        <p:spPr>
          <a:xfrm>
            <a:off x="3294200" y="1898563"/>
            <a:ext cx="1419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12   20   30    0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55"/>
          <p:cNvSpPr txBox="1"/>
          <p:nvPr/>
        </p:nvSpPr>
        <p:spPr>
          <a:xfrm>
            <a:off x="3294200" y="2240875"/>
            <a:ext cx="1419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8  </a:t>
            </a:r>
            <a:r>
              <a:rPr lang="ru"/>
              <a:t>  12    2     0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55"/>
          <p:cNvSpPr txBox="1"/>
          <p:nvPr/>
        </p:nvSpPr>
        <p:spPr>
          <a:xfrm>
            <a:off x="3320550" y="2587088"/>
            <a:ext cx="1419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34</a:t>
            </a:r>
            <a:r>
              <a:rPr lang="ru"/>
              <a:t>   70   37    4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55"/>
          <p:cNvSpPr txBox="1"/>
          <p:nvPr/>
        </p:nvSpPr>
        <p:spPr>
          <a:xfrm>
            <a:off x="3237301" y="2954313"/>
            <a:ext cx="1503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</a:t>
            </a:r>
            <a:r>
              <a:rPr lang="ru"/>
              <a:t>112 100  25  12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3" name="Google Shape;683;p55"/>
          <p:cNvCxnSpPr/>
          <p:nvPr/>
        </p:nvCxnSpPr>
        <p:spPr>
          <a:xfrm>
            <a:off x="2906375" y="2603175"/>
            <a:ext cx="34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84" name="Google Shape;684;p55"/>
          <p:cNvCxnSpPr/>
          <p:nvPr/>
        </p:nvCxnSpPr>
        <p:spPr>
          <a:xfrm>
            <a:off x="4808725" y="2599550"/>
            <a:ext cx="34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5" name="Google Shape;685;p55"/>
          <p:cNvSpPr txBox="1"/>
          <p:nvPr/>
        </p:nvSpPr>
        <p:spPr>
          <a:xfrm>
            <a:off x="2299525" y="4102150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8761D"/>
                </a:solidFill>
              </a:rPr>
              <a:t>Image </a:t>
            </a:r>
            <a:r>
              <a:rPr lang="ru"/>
              <a:t>-&gt; conv </a:t>
            </a:r>
            <a:r>
              <a:rPr lang="ru">
                <a:solidFill>
                  <a:schemeClr val="dk1"/>
                </a:solidFill>
              </a:rPr>
              <a:t>-&gt; act -&gt; pool -&gt; conv ...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AlexNet</a:t>
            </a:r>
            <a:endParaRPr/>
          </a:p>
        </p:txBody>
      </p:sp>
      <p:pic>
        <p:nvPicPr>
          <p:cNvPr id="691" name="Google Shape;69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2300" y="2145299"/>
            <a:ext cx="6478249" cy="2176375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p56"/>
          <p:cNvSpPr/>
          <p:nvPr/>
        </p:nvSpPr>
        <p:spPr>
          <a:xfrm rot="-5400000">
            <a:off x="3814400" y="-516975"/>
            <a:ext cx="168300" cy="41970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56"/>
          <p:cNvSpPr txBox="1"/>
          <p:nvPr/>
        </p:nvSpPr>
        <p:spPr>
          <a:xfrm>
            <a:off x="2852000" y="1142250"/>
            <a:ext cx="20931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Conv + pool + ReLu</a:t>
            </a:r>
            <a:endParaRPr/>
          </a:p>
        </p:txBody>
      </p:sp>
      <p:sp>
        <p:nvSpPr>
          <p:cNvPr id="694" name="Google Shape;694;p56"/>
          <p:cNvSpPr/>
          <p:nvPr/>
        </p:nvSpPr>
        <p:spPr>
          <a:xfrm rot="-5400000">
            <a:off x="6714800" y="779613"/>
            <a:ext cx="168300" cy="16038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56"/>
          <p:cNvSpPr txBox="1"/>
          <p:nvPr/>
        </p:nvSpPr>
        <p:spPr>
          <a:xfrm>
            <a:off x="3264300" y="4801300"/>
            <a:ext cx="58797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https://papers.nips.cc/paper/4824-imagenet-classification-with-deep-convolutional-neural-networks.pdf</a:t>
            </a:r>
            <a:endParaRPr sz="1000"/>
          </a:p>
        </p:txBody>
      </p:sp>
      <p:sp>
        <p:nvSpPr>
          <p:cNvPr id="696" name="Google Shape;696;p56"/>
          <p:cNvSpPr txBox="1"/>
          <p:nvPr/>
        </p:nvSpPr>
        <p:spPr>
          <a:xfrm>
            <a:off x="6167900" y="1142250"/>
            <a:ext cx="23430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Linear + ReLu 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5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Задачи компьютерного зрения (CV)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" name="Google Shape;70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375" y="1257649"/>
            <a:ext cx="7553250" cy="3068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58"/>
          <p:cNvSpPr txBox="1"/>
          <p:nvPr/>
        </p:nvSpPr>
        <p:spPr>
          <a:xfrm>
            <a:off x="390700" y="427000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Классификация, детекция, сегментация</a:t>
            </a:r>
            <a:endParaRPr sz="20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Google Shape;71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550" y="1410325"/>
            <a:ext cx="8096250" cy="31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59"/>
          <p:cNvSpPr txBox="1"/>
          <p:nvPr/>
        </p:nvSpPr>
        <p:spPr>
          <a:xfrm>
            <a:off x="411725" y="532175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Сегментация </a:t>
            </a:r>
            <a:r>
              <a:rPr lang="ru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—</a:t>
            </a:r>
            <a:r>
              <a:rPr lang="ru"/>
              <a:t> важная задача для медицины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8" name="Google Shape;7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9625" y="1426225"/>
            <a:ext cx="6646800" cy="3314874"/>
          </a:xfrm>
          <a:prstGeom prst="rect">
            <a:avLst/>
          </a:prstGeom>
          <a:noFill/>
          <a:ln>
            <a:noFill/>
          </a:ln>
        </p:spPr>
      </p:pic>
      <p:sp>
        <p:nvSpPr>
          <p:cNvPr id="719" name="Google Shape;719;p60"/>
          <p:cNvSpPr txBox="1"/>
          <p:nvPr/>
        </p:nvSpPr>
        <p:spPr>
          <a:xfrm>
            <a:off x="527425" y="300775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...и все эти задачи очень важны для беспилотных автомобилей.</a:t>
            </a:r>
            <a:endParaRPr/>
          </a:p>
        </p:txBody>
      </p:sp>
      <p:sp>
        <p:nvSpPr>
          <p:cNvPr id="720" name="Google Shape;720;p60"/>
          <p:cNvSpPr txBox="1"/>
          <p:nvPr/>
        </p:nvSpPr>
        <p:spPr>
          <a:xfrm>
            <a:off x="169800" y="1426225"/>
            <a:ext cx="2009100" cy="24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детекция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классификация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сегментация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поиск по 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изображениям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оценка положения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5" name="Google Shape;72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3900" y="1088550"/>
            <a:ext cx="5715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6" name="Google Shape;726;p61"/>
          <p:cNvSpPr txBox="1"/>
          <p:nvPr/>
        </p:nvSpPr>
        <p:spPr>
          <a:xfrm>
            <a:off x="285500" y="258700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Optical Character Recognition</a:t>
            </a:r>
            <a:endParaRPr sz="2000"/>
          </a:p>
        </p:txBody>
      </p:sp>
      <p:sp>
        <p:nvSpPr>
          <p:cNvPr id="727" name="Google Shape;727;p61"/>
          <p:cNvSpPr txBox="1"/>
          <p:nvPr/>
        </p:nvSpPr>
        <p:spPr>
          <a:xfrm>
            <a:off x="285500" y="1079125"/>
            <a:ext cx="2629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автоматический перевод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улучшение качества фотографий документов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скан чеков/визиток/etc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276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ImageNet Timeline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974" y="1017725"/>
            <a:ext cx="5569251" cy="39246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/>
          <p:nvPr/>
        </p:nvSpPr>
        <p:spPr>
          <a:xfrm>
            <a:off x="3030825" y="2205975"/>
            <a:ext cx="3828600" cy="23877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/>
        </p:nvSpPr>
        <p:spPr>
          <a:xfrm>
            <a:off x="3903850" y="1448650"/>
            <a:ext cx="4110900" cy="18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 2012 года в обработке картинок использовались НЕ нейронные подходы.</a:t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</a:t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Подходы, основанные на нейросетях, существовали, но считались неспособными превзойти классические алгоритмы.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62"/>
          <p:cNvSpPr txBox="1"/>
          <p:nvPr/>
        </p:nvSpPr>
        <p:spPr>
          <a:xfrm>
            <a:off x="264475" y="227150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Video Understanding</a:t>
            </a:r>
            <a:endParaRPr sz="2000"/>
          </a:p>
        </p:txBody>
      </p:sp>
      <p:pic>
        <p:nvPicPr>
          <p:cNvPr id="733" name="Google Shape;733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750" y="1223100"/>
            <a:ext cx="4019550" cy="348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62"/>
          <p:cNvSpPr txBox="1"/>
          <p:nvPr/>
        </p:nvSpPr>
        <p:spPr>
          <a:xfrm>
            <a:off x="411725" y="1005500"/>
            <a:ext cx="6058500" cy="24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image/video description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subtitles to video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action description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pose estimation</a:t>
            </a:r>
            <a:endParaRPr/>
          </a:p>
        </p:txBody>
      </p:sp>
      <p:pic>
        <p:nvPicPr>
          <p:cNvPr id="735" name="Google Shape;735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300" y="2689397"/>
            <a:ext cx="2434075" cy="207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0" name="Google Shape;74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697" y="1413425"/>
            <a:ext cx="5720674" cy="1714926"/>
          </a:xfrm>
          <a:prstGeom prst="rect">
            <a:avLst/>
          </a:prstGeom>
          <a:noFill/>
          <a:ln>
            <a:noFill/>
          </a:ln>
        </p:spPr>
      </p:pic>
      <p:sp>
        <p:nvSpPr>
          <p:cNvPr id="741" name="Google Shape;741;p63"/>
          <p:cNvSpPr txBox="1"/>
          <p:nvPr/>
        </p:nvSpPr>
        <p:spPr>
          <a:xfrm>
            <a:off x="296000" y="984525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Style transfer</a:t>
            </a:r>
            <a:endParaRPr/>
          </a:p>
        </p:txBody>
      </p:sp>
      <p:sp>
        <p:nvSpPr>
          <p:cNvPr id="742" name="Google Shape;742;p63"/>
          <p:cNvSpPr txBox="1"/>
          <p:nvPr/>
        </p:nvSpPr>
        <p:spPr>
          <a:xfrm>
            <a:off x="338100" y="216625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GANs (о них на последнем занятии)</a:t>
            </a:r>
            <a:endParaRPr sz="2000"/>
          </a:p>
        </p:txBody>
      </p:sp>
      <p:pic>
        <p:nvPicPr>
          <p:cNvPr id="743" name="Google Shape;743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0795" y="3202800"/>
            <a:ext cx="3697854" cy="17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63"/>
          <p:cNvSpPr txBox="1"/>
          <p:nvPr/>
        </p:nvSpPr>
        <p:spPr>
          <a:xfrm>
            <a:off x="2326100" y="3950675"/>
            <a:ext cx="26085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Image generation/completion</a:t>
            </a:r>
            <a:endParaRPr/>
          </a:p>
        </p:txBody>
      </p:sp>
      <p:sp>
        <p:nvSpPr>
          <p:cNvPr id="745" name="Google Shape;745;p63"/>
          <p:cNvSpPr txBox="1"/>
          <p:nvPr/>
        </p:nvSpPr>
        <p:spPr>
          <a:xfrm>
            <a:off x="622100" y="3940150"/>
            <a:ext cx="6058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ll paper - https://arxiv.org/pdf/1808.07371.pdf&#10;&#10;Website - https://carolineec.github.io/everybody_dance_now/" id="750" name="Google Shape;750;p64" title="Everybody Dance Now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6225" y="617425"/>
            <a:ext cx="5211550" cy="3908650"/>
          </a:xfrm>
          <a:prstGeom prst="rect">
            <a:avLst/>
          </a:prstGeom>
          <a:noFill/>
          <a:ln>
            <a:noFill/>
          </a:ln>
        </p:spPr>
      </p:pic>
      <p:sp>
        <p:nvSpPr>
          <p:cNvPr id="751" name="Google Shape;751;p64"/>
          <p:cNvSpPr txBox="1"/>
          <p:nvPr/>
        </p:nvSpPr>
        <p:spPr>
          <a:xfrm>
            <a:off x="4692725" y="4644850"/>
            <a:ext cx="43002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https://www.youtube.com/watch?v=PCBTZh41Ris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ll paper - https://arxiv.org/pdf/1808.07371.pdf&#10;&#10;Website - https://carolineec.github.io/everybody_dance_now/" id="756" name="Google Shape;756;p65" title="Everybody Dance Now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6225" y="617425"/>
            <a:ext cx="5211550" cy="3908650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65"/>
          <p:cNvSpPr txBox="1"/>
          <p:nvPr/>
        </p:nvSpPr>
        <p:spPr>
          <a:xfrm>
            <a:off x="4692725" y="4644850"/>
            <a:ext cx="43002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https://www.youtube.com/watch?v=PCBTZh41Ris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HOG (Histogram of Oriented Gradients)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7300" y="1264650"/>
            <a:ext cx="1638840" cy="119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750" y="1553825"/>
            <a:ext cx="1724475" cy="29977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/>
          <p:nvPr/>
        </p:nvSpPr>
        <p:spPr>
          <a:xfrm>
            <a:off x="1863275" y="1606425"/>
            <a:ext cx="378600" cy="4101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18"/>
          <p:cNvCxnSpPr>
            <a:stCxn id="91" idx="3"/>
          </p:cNvCxnSpPr>
          <p:nvPr/>
        </p:nvCxnSpPr>
        <p:spPr>
          <a:xfrm flipH="1" rot="10800000">
            <a:off x="2241875" y="1785375"/>
            <a:ext cx="1735500" cy="261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8"/>
          <p:cNvSpPr txBox="1"/>
          <p:nvPr/>
        </p:nvSpPr>
        <p:spPr>
          <a:xfrm>
            <a:off x="3977375" y="2763475"/>
            <a:ext cx="4428300" cy="20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Градиенты для выделенного пикселя: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 OY: 68-56 = 8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 OX: 89-78 = 11</a:t>
            </a:r>
            <a:endParaRPr/>
          </a:p>
        </p:txBody>
      </p:sp>
      <p:cxnSp>
        <p:nvCxnSpPr>
          <p:cNvPr id="94" name="Google Shape;94;p18"/>
          <p:cNvCxnSpPr/>
          <p:nvPr/>
        </p:nvCxnSpPr>
        <p:spPr>
          <a:xfrm>
            <a:off x="4976725" y="1613138"/>
            <a:ext cx="0" cy="494400"/>
          </a:xfrm>
          <a:prstGeom prst="straightConnector1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8"/>
          <p:cNvCxnSpPr/>
          <p:nvPr/>
        </p:nvCxnSpPr>
        <p:spPr>
          <a:xfrm rot="10800000">
            <a:off x="4556050" y="1943025"/>
            <a:ext cx="725700" cy="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HOG (Histogram of Oriented Gradients)</a:t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7300" y="1264650"/>
            <a:ext cx="1638840" cy="119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750" y="1553825"/>
            <a:ext cx="1724475" cy="299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/>
          <p:nvPr/>
        </p:nvSpPr>
        <p:spPr>
          <a:xfrm>
            <a:off x="1863275" y="1606425"/>
            <a:ext cx="378600" cy="4101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" name="Google Shape;104;p19"/>
          <p:cNvCxnSpPr>
            <a:stCxn id="103" idx="3"/>
          </p:cNvCxnSpPr>
          <p:nvPr/>
        </p:nvCxnSpPr>
        <p:spPr>
          <a:xfrm flipH="1" rot="10800000">
            <a:off x="2241875" y="1785375"/>
            <a:ext cx="1735500" cy="261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" name="Google Shape;105;p19"/>
          <p:cNvSpPr txBox="1"/>
          <p:nvPr/>
        </p:nvSpPr>
        <p:spPr>
          <a:xfrm>
            <a:off x="3977375" y="2763475"/>
            <a:ext cx="4428300" cy="20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Градиенты будут отличаться для пикселей, находящихся на границе изображения и внутри объектов.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Далее на полученных фичах обучим классификатор изображений.</a:t>
            </a:r>
            <a:endParaRPr/>
          </a:p>
        </p:txBody>
      </p:sp>
      <p:cxnSp>
        <p:nvCxnSpPr>
          <p:cNvPr id="106" name="Google Shape;106;p19"/>
          <p:cNvCxnSpPr/>
          <p:nvPr/>
        </p:nvCxnSpPr>
        <p:spPr>
          <a:xfrm>
            <a:off x="4976725" y="1613138"/>
            <a:ext cx="0" cy="494400"/>
          </a:xfrm>
          <a:prstGeom prst="straightConnector1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7" name="Google Shape;107;p19"/>
          <p:cNvCxnSpPr/>
          <p:nvPr/>
        </p:nvCxnSpPr>
        <p:spPr>
          <a:xfrm rot="10800000">
            <a:off x="4556050" y="1943025"/>
            <a:ext cx="725700" cy="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276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ImageNet Timeline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974" y="1017725"/>
            <a:ext cx="5569251" cy="392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/>
          <p:nvPr/>
        </p:nvSpPr>
        <p:spPr>
          <a:xfrm>
            <a:off x="3977475" y="2668800"/>
            <a:ext cx="3050400" cy="515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 txBox="1"/>
          <p:nvPr/>
        </p:nvSpPr>
        <p:spPr>
          <a:xfrm>
            <a:off x="4093175" y="1223325"/>
            <a:ext cx="37131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Первая успешная архитектура сверточной нейронной сети -- AlexNet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AlexNet</a:t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2300" y="2145299"/>
            <a:ext cx="6478249" cy="217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/>
          <p:nvPr/>
        </p:nvSpPr>
        <p:spPr>
          <a:xfrm rot="-5400000">
            <a:off x="3814400" y="-516975"/>
            <a:ext cx="168300" cy="41970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1"/>
          <p:cNvSpPr txBox="1"/>
          <p:nvPr/>
        </p:nvSpPr>
        <p:spPr>
          <a:xfrm>
            <a:off x="2852000" y="1142250"/>
            <a:ext cx="20931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Conv + pool + ReLu</a:t>
            </a:r>
            <a:endParaRPr/>
          </a:p>
        </p:txBody>
      </p:sp>
      <p:sp>
        <p:nvSpPr>
          <p:cNvPr id="124" name="Google Shape;124;p21"/>
          <p:cNvSpPr/>
          <p:nvPr/>
        </p:nvSpPr>
        <p:spPr>
          <a:xfrm rot="-5400000">
            <a:off x="6714800" y="779613"/>
            <a:ext cx="168300" cy="16038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/>
        </p:nvSpPr>
        <p:spPr>
          <a:xfrm>
            <a:off x="3264300" y="4801300"/>
            <a:ext cx="58797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https://papers.nips.cc/paper/4824-imagenet-classification-with-deep-convolutional-neural-networks.pdf</a:t>
            </a:r>
            <a:endParaRPr sz="1000"/>
          </a:p>
        </p:txBody>
      </p:sp>
      <p:sp>
        <p:nvSpPr>
          <p:cNvPr id="126" name="Google Shape;126;p21"/>
          <p:cNvSpPr txBox="1"/>
          <p:nvPr/>
        </p:nvSpPr>
        <p:spPr>
          <a:xfrm>
            <a:off x="6167900" y="1142250"/>
            <a:ext cx="23430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Linear + ReLu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